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832" r:id="rId2"/>
    <p:sldId id="759" r:id="rId3"/>
    <p:sldId id="810" r:id="rId4"/>
    <p:sldId id="771" r:id="rId5"/>
    <p:sldId id="833" r:id="rId6"/>
    <p:sldId id="812" r:id="rId7"/>
    <p:sldId id="826" r:id="rId8"/>
    <p:sldId id="813" r:id="rId9"/>
    <p:sldId id="811" r:id="rId10"/>
    <p:sldId id="814" r:id="rId11"/>
    <p:sldId id="772" r:id="rId12"/>
    <p:sldId id="789" r:id="rId13"/>
    <p:sldId id="767" r:id="rId14"/>
    <p:sldId id="805" r:id="rId15"/>
    <p:sldId id="795" r:id="rId16"/>
    <p:sldId id="794" r:id="rId17"/>
    <p:sldId id="760" r:id="rId18"/>
    <p:sldId id="793" r:id="rId19"/>
    <p:sldId id="792" r:id="rId20"/>
    <p:sldId id="802" r:id="rId21"/>
    <p:sldId id="801" r:id="rId22"/>
    <p:sldId id="834" r:id="rId23"/>
    <p:sldId id="835" r:id="rId24"/>
    <p:sldId id="784" r:id="rId25"/>
    <p:sldId id="816" r:id="rId26"/>
    <p:sldId id="817" r:id="rId27"/>
    <p:sldId id="818" r:id="rId28"/>
    <p:sldId id="785" r:id="rId29"/>
    <p:sldId id="821" r:id="rId30"/>
    <p:sldId id="823" r:id="rId31"/>
    <p:sldId id="842" r:id="rId32"/>
    <p:sldId id="840" r:id="rId33"/>
    <p:sldId id="841" r:id="rId34"/>
    <p:sldId id="803" r:id="rId35"/>
    <p:sldId id="827" r:id="rId36"/>
    <p:sldId id="776" r:id="rId37"/>
    <p:sldId id="837" r:id="rId38"/>
    <p:sldId id="838" r:id="rId39"/>
    <p:sldId id="798" r:id="rId40"/>
    <p:sldId id="847" r:id="rId41"/>
    <p:sldId id="839" r:id="rId42"/>
    <p:sldId id="799" r:id="rId43"/>
    <p:sldId id="800" r:id="rId44"/>
    <p:sldId id="808" r:id="rId45"/>
    <p:sldId id="830" r:id="rId46"/>
    <p:sldId id="828" r:id="rId47"/>
    <p:sldId id="819" r:id="rId48"/>
    <p:sldId id="774" r:id="rId49"/>
    <p:sldId id="783" r:id="rId50"/>
    <p:sldId id="809" r:id="rId51"/>
    <p:sldId id="825" r:id="rId52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C4B8FD8-9794-4AD2-9DEC-BB4B65E6CBF1}">
          <p14:sldIdLst>
            <p14:sldId id="832"/>
            <p14:sldId id="759"/>
            <p14:sldId id="810"/>
            <p14:sldId id="771"/>
            <p14:sldId id="833"/>
            <p14:sldId id="812"/>
            <p14:sldId id="826"/>
            <p14:sldId id="813"/>
            <p14:sldId id="811"/>
            <p14:sldId id="814"/>
            <p14:sldId id="772"/>
            <p14:sldId id="789"/>
            <p14:sldId id="767"/>
            <p14:sldId id="805"/>
            <p14:sldId id="795"/>
            <p14:sldId id="794"/>
            <p14:sldId id="760"/>
            <p14:sldId id="793"/>
            <p14:sldId id="792"/>
            <p14:sldId id="802"/>
            <p14:sldId id="801"/>
            <p14:sldId id="834"/>
            <p14:sldId id="835"/>
            <p14:sldId id="784"/>
            <p14:sldId id="816"/>
            <p14:sldId id="817"/>
            <p14:sldId id="818"/>
            <p14:sldId id="785"/>
            <p14:sldId id="821"/>
            <p14:sldId id="823"/>
            <p14:sldId id="842"/>
          </p14:sldIdLst>
        </p14:section>
        <p14:section name="Session 2" id="{7B27B697-A1CB-45AB-BCBC-7FBCC712E62D}">
          <p14:sldIdLst>
            <p14:sldId id="840"/>
            <p14:sldId id="841"/>
            <p14:sldId id="803"/>
            <p14:sldId id="827"/>
            <p14:sldId id="776"/>
            <p14:sldId id="837"/>
            <p14:sldId id="838"/>
            <p14:sldId id="798"/>
            <p14:sldId id="847"/>
            <p14:sldId id="839"/>
            <p14:sldId id="799"/>
            <p14:sldId id="800"/>
            <p14:sldId id="808"/>
            <p14:sldId id="830"/>
            <p14:sldId id="828"/>
            <p14:sldId id="819"/>
            <p14:sldId id="774"/>
            <p14:sldId id="783"/>
            <p14:sldId id="809"/>
            <p14:sldId id="82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F3399"/>
    <a:srgbClr val="009EE2"/>
    <a:srgbClr val="00CC00"/>
    <a:srgbClr val="012045"/>
    <a:srgbClr val="FF6600"/>
    <a:srgbClr val="FFD44B"/>
    <a:srgbClr val="F5F5F5"/>
    <a:srgbClr val="0000FF"/>
    <a:srgbClr val="0007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25E5076-3810-47DD-B79F-674D7AD40C01}" styleName="Dark Style 1 –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3" autoAdjust="0"/>
    <p:restoredTop sz="95226" autoAdjust="0"/>
  </p:normalViewPr>
  <p:slideViewPr>
    <p:cSldViewPr>
      <p:cViewPr varScale="1">
        <p:scale>
          <a:sx n="78" d="100"/>
          <a:sy n="78" d="100"/>
        </p:scale>
        <p:origin x="806" y="43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19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charts/_rels/chart1.xml.rels><?xml version="1.0" encoding="UTF-8" standalone="yes"?>
<Relationships xmlns="http://schemas.openxmlformats.org/package/2006/relationships"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4822085716651312E-2"/>
          <c:y val="2.7715174504420143E-2"/>
          <c:w val="0.82056354894888739"/>
          <c:h val="0.74977343787198247"/>
        </c:manualLayout>
      </c:layout>
      <c:lineChart>
        <c:grouping val="standar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XS56 - Peas yellow med no 1 del CA
USD/MT</c:v>
                </c:pt>
              </c:strCache>
            </c:strRef>
          </c:tx>
          <c:spPr>
            <a:ln w="28575" cap="rnd">
              <a:solidFill>
                <a:srgbClr val="009EE2"/>
              </a:solidFill>
              <a:round/>
            </a:ln>
            <a:effectLst/>
          </c:spPr>
          <c:marker>
            <c:symbol val="none"/>
          </c:marker>
          <c:cat>
            <c:strRef>
              <c:f>Sheet1!$A$3:$A$106</c:f>
              <c:strCache>
                <c:ptCount val="104"/>
                <c:pt idx="0">
                  <c:v>10 Oct 2018</c:v>
                </c:pt>
                <c:pt idx="1">
                  <c:v>17 Oct 2018</c:v>
                </c:pt>
                <c:pt idx="2">
                  <c:v>24 Oct 2018</c:v>
                </c:pt>
                <c:pt idx="3">
                  <c:v>31 Oct 2018</c:v>
                </c:pt>
                <c:pt idx="4">
                  <c:v>7 Nov 2018</c:v>
                </c:pt>
                <c:pt idx="5">
                  <c:v>14 Nov 2018</c:v>
                </c:pt>
                <c:pt idx="6">
                  <c:v>21 Nov 2018</c:v>
                </c:pt>
                <c:pt idx="7">
                  <c:v>28 Nov 2018</c:v>
                </c:pt>
                <c:pt idx="8">
                  <c:v>5 Dec 2018</c:v>
                </c:pt>
                <c:pt idx="9">
                  <c:v>12 Dec 2018</c:v>
                </c:pt>
                <c:pt idx="10">
                  <c:v>19 Dec 2018</c:v>
                </c:pt>
                <c:pt idx="11">
                  <c:v>26 Dec 2018</c:v>
                </c:pt>
                <c:pt idx="12">
                  <c:v>2 Jan 2019</c:v>
                </c:pt>
                <c:pt idx="13">
                  <c:v>9 Jan 2019</c:v>
                </c:pt>
                <c:pt idx="14">
                  <c:v>16 Jan 2019</c:v>
                </c:pt>
                <c:pt idx="15">
                  <c:v>23 Jan 2019</c:v>
                </c:pt>
                <c:pt idx="16">
                  <c:v>30 Jan 2019</c:v>
                </c:pt>
                <c:pt idx="17">
                  <c:v>6 Feb 2019</c:v>
                </c:pt>
                <c:pt idx="18">
                  <c:v>13 Feb 2019</c:v>
                </c:pt>
                <c:pt idx="19">
                  <c:v>20 Feb 2019</c:v>
                </c:pt>
                <c:pt idx="20">
                  <c:v>27 Feb 2019</c:v>
                </c:pt>
                <c:pt idx="21">
                  <c:v>6 Mar 2019</c:v>
                </c:pt>
                <c:pt idx="22">
                  <c:v>13 Mar 2019</c:v>
                </c:pt>
                <c:pt idx="23">
                  <c:v>20 Mar 2019</c:v>
                </c:pt>
                <c:pt idx="24">
                  <c:v>27 Mar 2019</c:v>
                </c:pt>
                <c:pt idx="25">
                  <c:v>3 Apr 2019</c:v>
                </c:pt>
                <c:pt idx="26">
                  <c:v>10 Apr 2019</c:v>
                </c:pt>
                <c:pt idx="27">
                  <c:v>17 Apr 2019</c:v>
                </c:pt>
                <c:pt idx="28">
                  <c:v>24 Apr 2019</c:v>
                </c:pt>
                <c:pt idx="29">
                  <c:v>1 May 2019</c:v>
                </c:pt>
                <c:pt idx="30">
                  <c:v>8 May 2019</c:v>
                </c:pt>
                <c:pt idx="31">
                  <c:v>15 May 2019</c:v>
                </c:pt>
                <c:pt idx="32">
                  <c:v>22 May 2019</c:v>
                </c:pt>
                <c:pt idx="33">
                  <c:v>29 May 2019</c:v>
                </c:pt>
                <c:pt idx="34">
                  <c:v>5 Jun 2019</c:v>
                </c:pt>
                <c:pt idx="35">
                  <c:v>12 Jun 2019</c:v>
                </c:pt>
                <c:pt idx="36">
                  <c:v>19 Jun 2019</c:v>
                </c:pt>
                <c:pt idx="37">
                  <c:v>26 Jun 2019</c:v>
                </c:pt>
                <c:pt idx="38">
                  <c:v>3 Jul 2019</c:v>
                </c:pt>
                <c:pt idx="39">
                  <c:v>10 Jul 2019</c:v>
                </c:pt>
                <c:pt idx="40">
                  <c:v>17 Jul 2019</c:v>
                </c:pt>
                <c:pt idx="41">
                  <c:v>24 Jul 2019</c:v>
                </c:pt>
                <c:pt idx="42">
                  <c:v>31 Jul 2019</c:v>
                </c:pt>
                <c:pt idx="43">
                  <c:v>7 Aug 2019</c:v>
                </c:pt>
                <c:pt idx="44">
                  <c:v>14 Aug 2019</c:v>
                </c:pt>
                <c:pt idx="45">
                  <c:v>21 Aug 2019</c:v>
                </c:pt>
                <c:pt idx="46">
                  <c:v>28 Aug 2019</c:v>
                </c:pt>
                <c:pt idx="47">
                  <c:v>4 Sep 2019</c:v>
                </c:pt>
                <c:pt idx="48">
                  <c:v>11 Sep 2019</c:v>
                </c:pt>
                <c:pt idx="49">
                  <c:v>18 Sep 2019</c:v>
                </c:pt>
                <c:pt idx="50">
                  <c:v>25 Sep 2019</c:v>
                </c:pt>
                <c:pt idx="51">
                  <c:v>2 Oct 2019</c:v>
                </c:pt>
                <c:pt idx="52">
                  <c:v>9 Oct 2019</c:v>
                </c:pt>
                <c:pt idx="53">
                  <c:v>16 Oct 2019</c:v>
                </c:pt>
                <c:pt idx="54">
                  <c:v>23 Oct 2019</c:v>
                </c:pt>
                <c:pt idx="55">
                  <c:v>30 Oct 2019</c:v>
                </c:pt>
                <c:pt idx="56">
                  <c:v>6 Nov 2019</c:v>
                </c:pt>
                <c:pt idx="57">
                  <c:v>13 Nov 2019</c:v>
                </c:pt>
                <c:pt idx="58">
                  <c:v>20 Nov 2019</c:v>
                </c:pt>
                <c:pt idx="59">
                  <c:v>27 Nov 2019</c:v>
                </c:pt>
                <c:pt idx="60">
                  <c:v>4 Dec 2019</c:v>
                </c:pt>
                <c:pt idx="61">
                  <c:v>11 Dec 2019</c:v>
                </c:pt>
                <c:pt idx="62">
                  <c:v>18 Dec 2019</c:v>
                </c:pt>
                <c:pt idx="63">
                  <c:v>25 Dec 2019</c:v>
                </c:pt>
                <c:pt idx="64">
                  <c:v>1 Jan 2020</c:v>
                </c:pt>
                <c:pt idx="65">
                  <c:v>8 Jan 2020</c:v>
                </c:pt>
                <c:pt idx="66">
                  <c:v>15 Jan 2020</c:v>
                </c:pt>
                <c:pt idx="67">
                  <c:v>22 Jan 2020</c:v>
                </c:pt>
                <c:pt idx="68">
                  <c:v>29 Jan 2020</c:v>
                </c:pt>
                <c:pt idx="69">
                  <c:v>5 Feb 2020</c:v>
                </c:pt>
                <c:pt idx="70">
                  <c:v>12 Feb 2020</c:v>
                </c:pt>
                <c:pt idx="71">
                  <c:v>19 Feb 2020</c:v>
                </c:pt>
                <c:pt idx="72">
                  <c:v>26 Feb 2020</c:v>
                </c:pt>
                <c:pt idx="73">
                  <c:v>4 Mar 2020</c:v>
                </c:pt>
                <c:pt idx="74">
                  <c:v>11 Mar 2020</c:v>
                </c:pt>
                <c:pt idx="75">
                  <c:v>18 Mar 2020</c:v>
                </c:pt>
                <c:pt idx="76">
                  <c:v>25 Mar 2020</c:v>
                </c:pt>
                <c:pt idx="77">
                  <c:v>1 Apr 2020</c:v>
                </c:pt>
                <c:pt idx="78">
                  <c:v>8 Apr 2020</c:v>
                </c:pt>
                <c:pt idx="79">
                  <c:v>15 Apr 2020</c:v>
                </c:pt>
                <c:pt idx="80">
                  <c:v>22 Apr 2020</c:v>
                </c:pt>
                <c:pt idx="81">
                  <c:v>29 Apr 2020</c:v>
                </c:pt>
                <c:pt idx="82">
                  <c:v>6 May 2020</c:v>
                </c:pt>
                <c:pt idx="83">
                  <c:v>13 May 2020</c:v>
                </c:pt>
                <c:pt idx="84">
                  <c:v>20 May 2020</c:v>
                </c:pt>
                <c:pt idx="85">
                  <c:v>27 May 2020</c:v>
                </c:pt>
                <c:pt idx="86">
                  <c:v>3 Jun 2020</c:v>
                </c:pt>
                <c:pt idx="87">
                  <c:v>10 Jun 2020</c:v>
                </c:pt>
                <c:pt idx="88">
                  <c:v>17 Jun 2020</c:v>
                </c:pt>
                <c:pt idx="89">
                  <c:v>24 Jun 2020</c:v>
                </c:pt>
                <c:pt idx="90">
                  <c:v>1 Jul 2020</c:v>
                </c:pt>
                <c:pt idx="91">
                  <c:v>8 Jul 2020</c:v>
                </c:pt>
                <c:pt idx="92">
                  <c:v>15 Jul 2020</c:v>
                </c:pt>
                <c:pt idx="93">
                  <c:v>22 Jul 2020</c:v>
                </c:pt>
                <c:pt idx="94">
                  <c:v>29 Jul 2020</c:v>
                </c:pt>
                <c:pt idx="95">
                  <c:v>5 Aug 2020</c:v>
                </c:pt>
                <c:pt idx="96">
                  <c:v>12 Aug 2020</c:v>
                </c:pt>
                <c:pt idx="97">
                  <c:v>19 Aug 2020</c:v>
                </c:pt>
                <c:pt idx="98">
                  <c:v>26 Aug 2020</c:v>
                </c:pt>
                <c:pt idx="99">
                  <c:v>2 Sep 2020</c:v>
                </c:pt>
                <c:pt idx="100">
                  <c:v>9 Sep 2020</c:v>
                </c:pt>
                <c:pt idx="101">
                  <c:v>16 Sep 2020</c:v>
                </c:pt>
                <c:pt idx="102">
                  <c:v>23 Sep 2020</c:v>
                </c:pt>
                <c:pt idx="103">
                  <c:v>30 Sep 2020</c:v>
                </c:pt>
              </c:strCache>
            </c:strRef>
          </c:cat>
          <c:val>
            <c:numRef>
              <c:f>Sheet1!$B$3:$B$106</c:f>
              <c:numCache>
                <c:formatCode>General</c:formatCode>
                <c:ptCount val="104"/>
                <c:pt idx="0">
                  <c:v>180.53</c:v>
                </c:pt>
                <c:pt idx="1">
                  <c:v>180.51</c:v>
                </c:pt>
                <c:pt idx="2">
                  <c:v>183.24</c:v>
                </c:pt>
                <c:pt idx="3">
                  <c:v>178.28</c:v>
                </c:pt>
                <c:pt idx="4">
                  <c:v>182.23</c:v>
                </c:pt>
                <c:pt idx="5">
                  <c:v>180.41</c:v>
                </c:pt>
                <c:pt idx="6">
                  <c:v>179.96</c:v>
                </c:pt>
                <c:pt idx="7">
                  <c:v>186.11</c:v>
                </c:pt>
                <c:pt idx="8">
                  <c:v>198.42</c:v>
                </c:pt>
                <c:pt idx="9">
                  <c:v>201.99</c:v>
                </c:pt>
                <c:pt idx="10">
                  <c:v>201.12</c:v>
                </c:pt>
                <c:pt idx="11">
                  <c:v>197.87</c:v>
                </c:pt>
                <c:pt idx="12">
                  <c:v>200.96</c:v>
                </c:pt>
                <c:pt idx="13">
                  <c:v>203.4</c:v>
                </c:pt>
                <c:pt idx="14">
                  <c:v>204.02</c:v>
                </c:pt>
                <c:pt idx="15">
                  <c:v>203.1</c:v>
                </c:pt>
                <c:pt idx="16">
                  <c:v>204.15</c:v>
                </c:pt>
                <c:pt idx="17">
                  <c:v>206.19</c:v>
                </c:pt>
                <c:pt idx="18">
                  <c:v>197.79</c:v>
                </c:pt>
                <c:pt idx="19">
                  <c:v>197.74</c:v>
                </c:pt>
                <c:pt idx="20">
                  <c:v>198.79</c:v>
                </c:pt>
                <c:pt idx="21">
                  <c:v>196.2</c:v>
                </c:pt>
                <c:pt idx="22">
                  <c:v>185.44</c:v>
                </c:pt>
                <c:pt idx="23">
                  <c:v>180.79</c:v>
                </c:pt>
                <c:pt idx="24">
                  <c:v>179.35</c:v>
                </c:pt>
                <c:pt idx="25">
                  <c:v>180.14</c:v>
                </c:pt>
                <c:pt idx="26">
                  <c:v>182.83</c:v>
                </c:pt>
                <c:pt idx="27">
                  <c:v>179.85</c:v>
                </c:pt>
                <c:pt idx="28">
                  <c:v>178.22</c:v>
                </c:pt>
                <c:pt idx="29">
                  <c:v>176.63</c:v>
                </c:pt>
                <c:pt idx="30">
                  <c:v>176.09</c:v>
                </c:pt>
                <c:pt idx="31">
                  <c:v>178.56</c:v>
                </c:pt>
                <c:pt idx="32">
                  <c:v>178.85</c:v>
                </c:pt>
                <c:pt idx="33">
                  <c:v>176.45</c:v>
                </c:pt>
                <c:pt idx="34">
                  <c:v>185</c:v>
                </c:pt>
                <c:pt idx="35">
                  <c:v>186.48</c:v>
                </c:pt>
                <c:pt idx="36">
                  <c:v>185.69</c:v>
                </c:pt>
                <c:pt idx="37">
                  <c:v>189.01</c:v>
                </c:pt>
                <c:pt idx="38">
                  <c:v>189.71</c:v>
                </c:pt>
                <c:pt idx="39">
                  <c:v>189.24</c:v>
                </c:pt>
                <c:pt idx="40">
                  <c:v>190.18</c:v>
                </c:pt>
                <c:pt idx="41">
                  <c:v>185.41</c:v>
                </c:pt>
                <c:pt idx="42">
                  <c:v>167.19</c:v>
                </c:pt>
                <c:pt idx="43">
                  <c:v>166.19</c:v>
                </c:pt>
                <c:pt idx="44">
                  <c:v>159.44999999999999</c:v>
                </c:pt>
                <c:pt idx="45">
                  <c:v>175.71</c:v>
                </c:pt>
                <c:pt idx="46">
                  <c:v>175.46</c:v>
                </c:pt>
                <c:pt idx="47">
                  <c:v>176.16</c:v>
                </c:pt>
                <c:pt idx="48">
                  <c:v>176.83</c:v>
                </c:pt>
                <c:pt idx="49">
                  <c:v>168.24</c:v>
                </c:pt>
                <c:pt idx="50">
                  <c:v>168.22</c:v>
                </c:pt>
                <c:pt idx="51">
                  <c:v>167.88</c:v>
                </c:pt>
                <c:pt idx="52">
                  <c:v>167.64</c:v>
                </c:pt>
                <c:pt idx="53">
                  <c:v>169.31</c:v>
                </c:pt>
                <c:pt idx="54">
                  <c:v>170.68</c:v>
                </c:pt>
                <c:pt idx="55">
                  <c:v>177.04</c:v>
                </c:pt>
                <c:pt idx="56">
                  <c:v>172.19</c:v>
                </c:pt>
                <c:pt idx="57">
                  <c:v>179</c:v>
                </c:pt>
                <c:pt idx="58">
                  <c:v>177.98</c:v>
                </c:pt>
                <c:pt idx="59">
                  <c:v>175.62</c:v>
                </c:pt>
                <c:pt idx="60">
                  <c:v>182.19</c:v>
                </c:pt>
                <c:pt idx="61">
                  <c:v>183.12</c:v>
                </c:pt>
                <c:pt idx="62">
                  <c:v>184.33</c:v>
                </c:pt>
                <c:pt idx="63">
                  <c:v>191.36</c:v>
                </c:pt>
                <c:pt idx="64">
                  <c:v>193.85</c:v>
                </c:pt>
                <c:pt idx="65">
                  <c:v>194.63</c:v>
                </c:pt>
                <c:pt idx="66">
                  <c:v>196.69</c:v>
                </c:pt>
                <c:pt idx="67">
                  <c:v>195.25</c:v>
                </c:pt>
                <c:pt idx="68">
                  <c:v>190.63</c:v>
                </c:pt>
                <c:pt idx="69">
                  <c:v>186.53</c:v>
                </c:pt>
                <c:pt idx="70">
                  <c:v>187.25</c:v>
                </c:pt>
                <c:pt idx="71">
                  <c:v>187.43</c:v>
                </c:pt>
                <c:pt idx="72">
                  <c:v>192.56</c:v>
                </c:pt>
                <c:pt idx="73">
                  <c:v>191.02</c:v>
                </c:pt>
                <c:pt idx="74">
                  <c:v>186.5</c:v>
                </c:pt>
                <c:pt idx="75">
                  <c:v>172.71</c:v>
                </c:pt>
                <c:pt idx="76">
                  <c:v>176.03</c:v>
                </c:pt>
                <c:pt idx="77">
                  <c:v>188.67</c:v>
                </c:pt>
                <c:pt idx="78">
                  <c:v>191.35</c:v>
                </c:pt>
                <c:pt idx="79">
                  <c:v>190.12</c:v>
                </c:pt>
                <c:pt idx="80">
                  <c:v>194.39</c:v>
                </c:pt>
                <c:pt idx="81">
                  <c:v>205.66</c:v>
                </c:pt>
                <c:pt idx="82">
                  <c:v>202.68</c:v>
                </c:pt>
                <c:pt idx="83">
                  <c:v>203.43</c:v>
                </c:pt>
                <c:pt idx="84">
                  <c:v>206.01</c:v>
                </c:pt>
                <c:pt idx="85">
                  <c:v>207.87</c:v>
                </c:pt>
                <c:pt idx="86">
                  <c:v>212.43</c:v>
                </c:pt>
                <c:pt idx="87">
                  <c:v>208.05</c:v>
                </c:pt>
                <c:pt idx="88">
                  <c:v>197.66</c:v>
                </c:pt>
                <c:pt idx="89">
                  <c:v>198.55</c:v>
                </c:pt>
                <c:pt idx="90">
                  <c:v>191.57</c:v>
                </c:pt>
                <c:pt idx="91">
                  <c:v>192.12</c:v>
                </c:pt>
                <c:pt idx="92">
                  <c:v>186.15</c:v>
                </c:pt>
                <c:pt idx="93">
                  <c:v>182.23</c:v>
                </c:pt>
                <c:pt idx="94">
                  <c:v>191.86</c:v>
                </c:pt>
                <c:pt idx="95">
                  <c:v>193.48</c:v>
                </c:pt>
                <c:pt idx="96">
                  <c:v>181.89</c:v>
                </c:pt>
                <c:pt idx="97">
                  <c:v>182.97</c:v>
                </c:pt>
                <c:pt idx="98">
                  <c:v>185.03</c:v>
                </c:pt>
                <c:pt idx="99">
                  <c:v>189.88</c:v>
                </c:pt>
                <c:pt idx="100">
                  <c:v>188.39</c:v>
                </c:pt>
                <c:pt idx="101">
                  <c:v>195.35</c:v>
                </c:pt>
                <c:pt idx="102">
                  <c:v>192.36</c:v>
                </c:pt>
                <c:pt idx="103">
                  <c:v>206.85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2EA-3749-B2BA-B2D10673CE82}"/>
            </c:ext>
          </c:extLst>
        </c:ser>
        <c:ser>
          <c:idx val="1"/>
          <c:order val="1"/>
          <c:tx>
            <c:strRef>
              <c:f>Sheet1!$C$2</c:f>
              <c:strCache>
                <c:ptCount val="1"/>
                <c:pt idx="0">
                  <c:v>Trend
USD/MT</c:v>
                </c:pt>
              </c:strCache>
            </c:strRef>
          </c:tx>
          <c:spPr>
            <a:ln w="28575" cap="rnd">
              <a:solidFill>
                <a:srgbClr val="FF6600"/>
              </a:solidFill>
              <a:round/>
            </a:ln>
            <a:effectLst/>
          </c:spPr>
          <c:marker>
            <c:symbol val="none"/>
          </c:marker>
          <c:cat>
            <c:strRef>
              <c:f>Sheet1!$A$3:$A$106</c:f>
              <c:strCache>
                <c:ptCount val="104"/>
                <c:pt idx="0">
                  <c:v>10 Oct 2018</c:v>
                </c:pt>
                <c:pt idx="1">
                  <c:v>17 Oct 2018</c:v>
                </c:pt>
                <c:pt idx="2">
                  <c:v>24 Oct 2018</c:v>
                </c:pt>
                <c:pt idx="3">
                  <c:v>31 Oct 2018</c:v>
                </c:pt>
                <c:pt idx="4">
                  <c:v>7 Nov 2018</c:v>
                </c:pt>
                <c:pt idx="5">
                  <c:v>14 Nov 2018</c:v>
                </c:pt>
                <c:pt idx="6">
                  <c:v>21 Nov 2018</c:v>
                </c:pt>
                <c:pt idx="7">
                  <c:v>28 Nov 2018</c:v>
                </c:pt>
                <c:pt idx="8">
                  <c:v>5 Dec 2018</c:v>
                </c:pt>
                <c:pt idx="9">
                  <c:v>12 Dec 2018</c:v>
                </c:pt>
                <c:pt idx="10">
                  <c:v>19 Dec 2018</c:v>
                </c:pt>
                <c:pt idx="11">
                  <c:v>26 Dec 2018</c:v>
                </c:pt>
                <c:pt idx="12">
                  <c:v>2 Jan 2019</c:v>
                </c:pt>
                <c:pt idx="13">
                  <c:v>9 Jan 2019</c:v>
                </c:pt>
                <c:pt idx="14">
                  <c:v>16 Jan 2019</c:v>
                </c:pt>
                <c:pt idx="15">
                  <c:v>23 Jan 2019</c:v>
                </c:pt>
                <c:pt idx="16">
                  <c:v>30 Jan 2019</c:v>
                </c:pt>
                <c:pt idx="17">
                  <c:v>6 Feb 2019</c:v>
                </c:pt>
                <c:pt idx="18">
                  <c:v>13 Feb 2019</c:v>
                </c:pt>
                <c:pt idx="19">
                  <c:v>20 Feb 2019</c:v>
                </c:pt>
                <c:pt idx="20">
                  <c:v>27 Feb 2019</c:v>
                </c:pt>
                <c:pt idx="21">
                  <c:v>6 Mar 2019</c:v>
                </c:pt>
                <c:pt idx="22">
                  <c:v>13 Mar 2019</c:v>
                </c:pt>
                <c:pt idx="23">
                  <c:v>20 Mar 2019</c:v>
                </c:pt>
                <c:pt idx="24">
                  <c:v>27 Mar 2019</c:v>
                </c:pt>
                <c:pt idx="25">
                  <c:v>3 Apr 2019</c:v>
                </c:pt>
                <c:pt idx="26">
                  <c:v>10 Apr 2019</c:v>
                </c:pt>
                <c:pt idx="27">
                  <c:v>17 Apr 2019</c:v>
                </c:pt>
                <c:pt idx="28">
                  <c:v>24 Apr 2019</c:v>
                </c:pt>
                <c:pt idx="29">
                  <c:v>1 May 2019</c:v>
                </c:pt>
                <c:pt idx="30">
                  <c:v>8 May 2019</c:v>
                </c:pt>
                <c:pt idx="31">
                  <c:v>15 May 2019</c:v>
                </c:pt>
                <c:pt idx="32">
                  <c:v>22 May 2019</c:v>
                </c:pt>
                <c:pt idx="33">
                  <c:v>29 May 2019</c:v>
                </c:pt>
                <c:pt idx="34">
                  <c:v>5 Jun 2019</c:v>
                </c:pt>
                <c:pt idx="35">
                  <c:v>12 Jun 2019</c:v>
                </c:pt>
                <c:pt idx="36">
                  <c:v>19 Jun 2019</c:v>
                </c:pt>
                <c:pt idx="37">
                  <c:v>26 Jun 2019</c:v>
                </c:pt>
                <c:pt idx="38">
                  <c:v>3 Jul 2019</c:v>
                </c:pt>
                <c:pt idx="39">
                  <c:v>10 Jul 2019</c:v>
                </c:pt>
                <c:pt idx="40">
                  <c:v>17 Jul 2019</c:v>
                </c:pt>
                <c:pt idx="41">
                  <c:v>24 Jul 2019</c:v>
                </c:pt>
                <c:pt idx="42">
                  <c:v>31 Jul 2019</c:v>
                </c:pt>
                <c:pt idx="43">
                  <c:v>7 Aug 2019</c:v>
                </c:pt>
                <c:pt idx="44">
                  <c:v>14 Aug 2019</c:v>
                </c:pt>
                <c:pt idx="45">
                  <c:v>21 Aug 2019</c:v>
                </c:pt>
                <c:pt idx="46">
                  <c:v>28 Aug 2019</c:v>
                </c:pt>
                <c:pt idx="47">
                  <c:v>4 Sep 2019</c:v>
                </c:pt>
                <c:pt idx="48">
                  <c:v>11 Sep 2019</c:v>
                </c:pt>
                <c:pt idx="49">
                  <c:v>18 Sep 2019</c:v>
                </c:pt>
                <c:pt idx="50">
                  <c:v>25 Sep 2019</c:v>
                </c:pt>
                <c:pt idx="51">
                  <c:v>2 Oct 2019</c:v>
                </c:pt>
                <c:pt idx="52">
                  <c:v>9 Oct 2019</c:v>
                </c:pt>
                <c:pt idx="53">
                  <c:v>16 Oct 2019</c:v>
                </c:pt>
                <c:pt idx="54">
                  <c:v>23 Oct 2019</c:v>
                </c:pt>
                <c:pt idx="55">
                  <c:v>30 Oct 2019</c:v>
                </c:pt>
                <c:pt idx="56">
                  <c:v>6 Nov 2019</c:v>
                </c:pt>
                <c:pt idx="57">
                  <c:v>13 Nov 2019</c:v>
                </c:pt>
                <c:pt idx="58">
                  <c:v>20 Nov 2019</c:v>
                </c:pt>
                <c:pt idx="59">
                  <c:v>27 Nov 2019</c:v>
                </c:pt>
                <c:pt idx="60">
                  <c:v>4 Dec 2019</c:v>
                </c:pt>
                <c:pt idx="61">
                  <c:v>11 Dec 2019</c:v>
                </c:pt>
                <c:pt idx="62">
                  <c:v>18 Dec 2019</c:v>
                </c:pt>
                <c:pt idx="63">
                  <c:v>25 Dec 2019</c:v>
                </c:pt>
                <c:pt idx="64">
                  <c:v>1 Jan 2020</c:v>
                </c:pt>
                <c:pt idx="65">
                  <c:v>8 Jan 2020</c:v>
                </c:pt>
                <c:pt idx="66">
                  <c:v>15 Jan 2020</c:v>
                </c:pt>
                <c:pt idx="67">
                  <c:v>22 Jan 2020</c:v>
                </c:pt>
                <c:pt idx="68">
                  <c:v>29 Jan 2020</c:v>
                </c:pt>
                <c:pt idx="69">
                  <c:v>5 Feb 2020</c:v>
                </c:pt>
                <c:pt idx="70">
                  <c:v>12 Feb 2020</c:v>
                </c:pt>
                <c:pt idx="71">
                  <c:v>19 Feb 2020</c:v>
                </c:pt>
                <c:pt idx="72">
                  <c:v>26 Feb 2020</c:v>
                </c:pt>
                <c:pt idx="73">
                  <c:v>4 Mar 2020</c:v>
                </c:pt>
                <c:pt idx="74">
                  <c:v>11 Mar 2020</c:v>
                </c:pt>
                <c:pt idx="75">
                  <c:v>18 Mar 2020</c:v>
                </c:pt>
                <c:pt idx="76">
                  <c:v>25 Mar 2020</c:v>
                </c:pt>
                <c:pt idx="77">
                  <c:v>1 Apr 2020</c:v>
                </c:pt>
                <c:pt idx="78">
                  <c:v>8 Apr 2020</c:v>
                </c:pt>
                <c:pt idx="79">
                  <c:v>15 Apr 2020</c:v>
                </c:pt>
                <c:pt idx="80">
                  <c:v>22 Apr 2020</c:v>
                </c:pt>
                <c:pt idx="81">
                  <c:v>29 Apr 2020</c:v>
                </c:pt>
                <c:pt idx="82">
                  <c:v>6 May 2020</c:v>
                </c:pt>
                <c:pt idx="83">
                  <c:v>13 May 2020</c:v>
                </c:pt>
                <c:pt idx="84">
                  <c:v>20 May 2020</c:v>
                </c:pt>
                <c:pt idx="85">
                  <c:v>27 May 2020</c:v>
                </c:pt>
                <c:pt idx="86">
                  <c:v>3 Jun 2020</c:v>
                </c:pt>
                <c:pt idx="87">
                  <c:v>10 Jun 2020</c:v>
                </c:pt>
                <c:pt idx="88">
                  <c:v>17 Jun 2020</c:v>
                </c:pt>
                <c:pt idx="89">
                  <c:v>24 Jun 2020</c:v>
                </c:pt>
                <c:pt idx="90">
                  <c:v>1 Jul 2020</c:v>
                </c:pt>
                <c:pt idx="91">
                  <c:v>8 Jul 2020</c:v>
                </c:pt>
                <c:pt idx="92">
                  <c:v>15 Jul 2020</c:v>
                </c:pt>
                <c:pt idx="93">
                  <c:v>22 Jul 2020</c:v>
                </c:pt>
                <c:pt idx="94">
                  <c:v>29 Jul 2020</c:v>
                </c:pt>
                <c:pt idx="95">
                  <c:v>5 Aug 2020</c:v>
                </c:pt>
                <c:pt idx="96">
                  <c:v>12 Aug 2020</c:v>
                </c:pt>
                <c:pt idx="97">
                  <c:v>19 Aug 2020</c:v>
                </c:pt>
                <c:pt idx="98">
                  <c:v>26 Aug 2020</c:v>
                </c:pt>
                <c:pt idx="99">
                  <c:v>2 Sep 2020</c:v>
                </c:pt>
                <c:pt idx="100">
                  <c:v>9 Sep 2020</c:v>
                </c:pt>
                <c:pt idx="101">
                  <c:v>16 Sep 2020</c:v>
                </c:pt>
                <c:pt idx="102">
                  <c:v>23 Sep 2020</c:v>
                </c:pt>
                <c:pt idx="103">
                  <c:v>30 Sep 2020</c:v>
                </c:pt>
              </c:strCache>
            </c:strRef>
          </c:cat>
          <c:val>
            <c:numRef>
              <c:f>Sheet1!$C$3:$C$106</c:f>
              <c:numCache>
                <c:formatCode>General</c:formatCode>
                <c:ptCount val="104"/>
                <c:pt idx="0">
                  <c:v>184.23</c:v>
                </c:pt>
                <c:pt idx="1">
                  <c:v>184.28</c:v>
                </c:pt>
                <c:pt idx="2">
                  <c:v>184.34</c:v>
                </c:pt>
                <c:pt idx="3">
                  <c:v>184.4</c:v>
                </c:pt>
                <c:pt idx="4">
                  <c:v>184.46</c:v>
                </c:pt>
                <c:pt idx="5">
                  <c:v>184.51</c:v>
                </c:pt>
                <c:pt idx="6">
                  <c:v>184.57</c:v>
                </c:pt>
                <c:pt idx="7">
                  <c:v>184.63</c:v>
                </c:pt>
                <c:pt idx="8">
                  <c:v>184.69</c:v>
                </c:pt>
                <c:pt idx="9">
                  <c:v>184.74</c:v>
                </c:pt>
                <c:pt idx="10">
                  <c:v>184.8</c:v>
                </c:pt>
                <c:pt idx="11">
                  <c:v>184.86</c:v>
                </c:pt>
                <c:pt idx="12">
                  <c:v>184.91</c:v>
                </c:pt>
                <c:pt idx="13">
                  <c:v>184.97</c:v>
                </c:pt>
                <c:pt idx="14">
                  <c:v>185.03</c:v>
                </c:pt>
                <c:pt idx="15">
                  <c:v>185.09</c:v>
                </c:pt>
                <c:pt idx="16">
                  <c:v>185.14</c:v>
                </c:pt>
                <c:pt idx="17">
                  <c:v>185.2</c:v>
                </c:pt>
                <c:pt idx="18">
                  <c:v>185.26</c:v>
                </c:pt>
                <c:pt idx="19">
                  <c:v>185.32</c:v>
                </c:pt>
                <c:pt idx="20">
                  <c:v>185.37</c:v>
                </c:pt>
                <c:pt idx="21">
                  <c:v>185.43</c:v>
                </c:pt>
                <c:pt idx="22">
                  <c:v>185.49</c:v>
                </c:pt>
                <c:pt idx="23">
                  <c:v>185.55</c:v>
                </c:pt>
                <c:pt idx="24">
                  <c:v>185.6</c:v>
                </c:pt>
                <c:pt idx="25">
                  <c:v>185.66</c:v>
                </c:pt>
                <c:pt idx="26">
                  <c:v>185.72</c:v>
                </c:pt>
                <c:pt idx="27">
                  <c:v>185.78</c:v>
                </c:pt>
                <c:pt idx="28">
                  <c:v>185.83</c:v>
                </c:pt>
                <c:pt idx="29">
                  <c:v>185.89</c:v>
                </c:pt>
                <c:pt idx="30">
                  <c:v>185.95</c:v>
                </c:pt>
                <c:pt idx="31">
                  <c:v>186</c:v>
                </c:pt>
                <c:pt idx="32">
                  <c:v>186.06</c:v>
                </c:pt>
                <c:pt idx="33">
                  <c:v>186.12</c:v>
                </c:pt>
                <c:pt idx="34">
                  <c:v>186.18</c:v>
                </c:pt>
                <c:pt idx="35">
                  <c:v>186.23</c:v>
                </c:pt>
                <c:pt idx="36">
                  <c:v>186.29</c:v>
                </c:pt>
                <c:pt idx="37">
                  <c:v>186.35</c:v>
                </c:pt>
                <c:pt idx="38">
                  <c:v>186.41</c:v>
                </c:pt>
                <c:pt idx="39">
                  <c:v>186.46</c:v>
                </c:pt>
                <c:pt idx="40">
                  <c:v>186.52</c:v>
                </c:pt>
                <c:pt idx="41">
                  <c:v>186.58</c:v>
                </c:pt>
                <c:pt idx="42">
                  <c:v>186.64</c:v>
                </c:pt>
                <c:pt idx="43">
                  <c:v>186.69</c:v>
                </c:pt>
                <c:pt idx="44">
                  <c:v>186.75</c:v>
                </c:pt>
                <c:pt idx="45">
                  <c:v>186.81</c:v>
                </c:pt>
                <c:pt idx="46">
                  <c:v>186.87</c:v>
                </c:pt>
                <c:pt idx="47">
                  <c:v>186.92</c:v>
                </c:pt>
                <c:pt idx="48">
                  <c:v>186.98</c:v>
                </c:pt>
                <c:pt idx="49">
                  <c:v>187.04</c:v>
                </c:pt>
                <c:pt idx="50">
                  <c:v>187.09</c:v>
                </c:pt>
                <c:pt idx="51">
                  <c:v>187.15</c:v>
                </c:pt>
                <c:pt idx="52">
                  <c:v>187.21</c:v>
                </c:pt>
                <c:pt idx="53">
                  <c:v>187.27</c:v>
                </c:pt>
                <c:pt idx="54">
                  <c:v>187.32</c:v>
                </c:pt>
                <c:pt idx="55">
                  <c:v>187.38</c:v>
                </c:pt>
                <c:pt idx="56">
                  <c:v>187.44</c:v>
                </c:pt>
                <c:pt idx="57">
                  <c:v>187.5</c:v>
                </c:pt>
                <c:pt idx="58">
                  <c:v>187.55</c:v>
                </c:pt>
                <c:pt idx="59">
                  <c:v>187.61</c:v>
                </c:pt>
                <c:pt idx="60">
                  <c:v>187.67</c:v>
                </c:pt>
                <c:pt idx="61">
                  <c:v>187.73</c:v>
                </c:pt>
                <c:pt idx="62">
                  <c:v>187.78</c:v>
                </c:pt>
                <c:pt idx="63">
                  <c:v>187.84</c:v>
                </c:pt>
                <c:pt idx="64">
                  <c:v>187.9</c:v>
                </c:pt>
                <c:pt idx="65">
                  <c:v>187.96</c:v>
                </c:pt>
                <c:pt idx="66">
                  <c:v>188.01</c:v>
                </c:pt>
                <c:pt idx="67">
                  <c:v>188.07</c:v>
                </c:pt>
                <c:pt idx="68">
                  <c:v>188.13</c:v>
                </c:pt>
                <c:pt idx="69">
                  <c:v>188.19</c:v>
                </c:pt>
                <c:pt idx="70">
                  <c:v>188.24</c:v>
                </c:pt>
                <c:pt idx="71">
                  <c:v>188.3</c:v>
                </c:pt>
                <c:pt idx="72">
                  <c:v>188.36</c:v>
                </c:pt>
                <c:pt idx="73">
                  <c:v>188.41</c:v>
                </c:pt>
                <c:pt idx="74">
                  <c:v>188.47</c:v>
                </c:pt>
                <c:pt idx="75">
                  <c:v>188.53</c:v>
                </c:pt>
                <c:pt idx="76">
                  <c:v>188.59</c:v>
                </c:pt>
                <c:pt idx="77">
                  <c:v>188.64</c:v>
                </c:pt>
                <c:pt idx="78">
                  <c:v>188.7</c:v>
                </c:pt>
                <c:pt idx="79">
                  <c:v>188.76</c:v>
                </c:pt>
                <c:pt idx="80">
                  <c:v>188.82</c:v>
                </c:pt>
                <c:pt idx="81">
                  <c:v>188.87</c:v>
                </c:pt>
                <c:pt idx="82">
                  <c:v>188.93</c:v>
                </c:pt>
                <c:pt idx="83">
                  <c:v>188.99</c:v>
                </c:pt>
                <c:pt idx="84">
                  <c:v>189.05</c:v>
                </c:pt>
                <c:pt idx="85">
                  <c:v>189.1</c:v>
                </c:pt>
                <c:pt idx="86">
                  <c:v>189.16</c:v>
                </c:pt>
                <c:pt idx="87">
                  <c:v>189.22</c:v>
                </c:pt>
                <c:pt idx="88">
                  <c:v>189.28</c:v>
                </c:pt>
                <c:pt idx="89">
                  <c:v>189.33</c:v>
                </c:pt>
                <c:pt idx="90">
                  <c:v>189.39</c:v>
                </c:pt>
                <c:pt idx="91">
                  <c:v>189.45</c:v>
                </c:pt>
                <c:pt idx="92">
                  <c:v>189.5</c:v>
                </c:pt>
                <c:pt idx="93">
                  <c:v>189.56</c:v>
                </c:pt>
                <c:pt idx="94">
                  <c:v>189.62</c:v>
                </c:pt>
                <c:pt idx="95">
                  <c:v>189.68</c:v>
                </c:pt>
                <c:pt idx="96">
                  <c:v>189.73</c:v>
                </c:pt>
                <c:pt idx="97">
                  <c:v>189.79</c:v>
                </c:pt>
                <c:pt idx="98">
                  <c:v>189.85</c:v>
                </c:pt>
                <c:pt idx="99">
                  <c:v>189.91</c:v>
                </c:pt>
                <c:pt idx="100">
                  <c:v>189.96</c:v>
                </c:pt>
                <c:pt idx="101">
                  <c:v>190.02</c:v>
                </c:pt>
                <c:pt idx="102">
                  <c:v>190.08</c:v>
                </c:pt>
                <c:pt idx="103">
                  <c:v>190.14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2EA-3749-B2BA-B2D10673CE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54636448"/>
        <c:axId val="638448512"/>
      </c:lineChart>
      <c:dateAx>
        <c:axId val="654636448"/>
        <c:scaling>
          <c:orientation val="minMax"/>
        </c:scaling>
        <c:delete val="0"/>
        <c:axPos val="b"/>
        <c:numFmt formatCode="mm/yyyy" sourceLinked="0"/>
        <c:majorTickMark val="out"/>
        <c:minorTickMark val="none"/>
        <c:tickLblPos val="low"/>
        <c:spPr>
          <a:noFill/>
          <a:ln w="9525" cap="flat" cmpd="sng" algn="ctr">
            <a:solidFill>
              <a:srgbClr val="009EE2">
                <a:alpha val="18000"/>
              </a:srgb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12045"/>
                </a:solidFill>
                <a:latin typeface="Bariol" panose="02000506040000020003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638448512"/>
        <c:crosses val="autoZero"/>
        <c:auto val="0"/>
        <c:lblOffset val="100"/>
        <c:baseTimeUnit val="days"/>
        <c:majorUnit val="5"/>
        <c:majorTimeUnit val="months"/>
        <c:minorUnit val="1"/>
        <c:minorTimeUnit val="days"/>
      </c:dateAx>
      <c:valAx>
        <c:axId val="638448512"/>
        <c:scaling>
          <c:orientation val="minMax"/>
          <c:min val="140"/>
        </c:scaling>
        <c:delete val="0"/>
        <c:axPos val="l"/>
        <c:majorGridlines>
          <c:spPr>
            <a:ln w="9525" cap="flat" cmpd="sng" algn="ctr">
              <a:solidFill>
                <a:srgbClr val="009EE2">
                  <a:alpha val="1800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rgbClr val="012045"/>
                </a:solidFill>
                <a:latin typeface="Bariol" panose="02000506040000020003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65463644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0762176832918285E-2"/>
          <c:y val="0.87281730601361751"/>
          <c:w val="0.72024553043121931"/>
          <c:h val="0.108918255114511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rgbClr val="012045"/>
              </a:solidFill>
              <a:latin typeface="Bariol Bold" panose="02000506040000020003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2"/>
          </a:solidFill>
          <a:latin typeface="Bariol Bold" panose="02000506040000020003" pitchFamily="2" charset="0"/>
        </a:defRPr>
      </a:pPr>
      <a:endParaRPr lang="en-US"/>
    </a:p>
  </c:tx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4822085716651312E-2"/>
          <c:y val="2.7715174504420143E-2"/>
          <c:w val="0.6859730960396494"/>
          <c:h val="0.74977343787198247"/>
        </c:manualLayout>
      </c:layout>
      <c:lineChart>
        <c:grouping val="standar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5G91 - Pea protein isolate ex CN (MBP)
USD/MT</c:v>
                </c:pt>
              </c:strCache>
            </c:strRef>
          </c:tx>
          <c:spPr>
            <a:ln w="28575" cap="rnd">
              <a:solidFill>
                <a:srgbClr val="009EE2"/>
              </a:solidFill>
              <a:round/>
            </a:ln>
            <a:effectLst/>
          </c:spPr>
          <c:marker>
            <c:symbol val="none"/>
          </c:marker>
          <c:cat>
            <c:strRef>
              <c:f>Sheet1!$A$3:$A$26</c:f>
              <c:strCache>
                <c:ptCount val="24"/>
                <c:pt idx="0">
                  <c:v> Nov 2018</c:v>
                </c:pt>
                <c:pt idx="1">
                  <c:v> Dec 2018</c:v>
                </c:pt>
                <c:pt idx="2">
                  <c:v> Jan 2019</c:v>
                </c:pt>
                <c:pt idx="3">
                  <c:v> Feb 2019</c:v>
                </c:pt>
                <c:pt idx="4">
                  <c:v> Mar 2019</c:v>
                </c:pt>
                <c:pt idx="5">
                  <c:v> Apr 2019</c:v>
                </c:pt>
                <c:pt idx="6">
                  <c:v> May 2019</c:v>
                </c:pt>
                <c:pt idx="7">
                  <c:v> Jun 2019</c:v>
                </c:pt>
                <c:pt idx="8">
                  <c:v> Jul 2019</c:v>
                </c:pt>
                <c:pt idx="9">
                  <c:v> Aug 2019</c:v>
                </c:pt>
                <c:pt idx="10">
                  <c:v> Sep 2019</c:v>
                </c:pt>
                <c:pt idx="11">
                  <c:v> Oct 2019</c:v>
                </c:pt>
                <c:pt idx="12">
                  <c:v> Nov 2019</c:v>
                </c:pt>
                <c:pt idx="13">
                  <c:v> Dec 2019</c:v>
                </c:pt>
                <c:pt idx="14">
                  <c:v> Jan 2020</c:v>
                </c:pt>
                <c:pt idx="15">
                  <c:v> Feb 2020</c:v>
                </c:pt>
                <c:pt idx="16">
                  <c:v> Mar 2020</c:v>
                </c:pt>
                <c:pt idx="17">
                  <c:v> Apr 2020</c:v>
                </c:pt>
                <c:pt idx="18">
                  <c:v> May 2020</c:v>
                </c:pt>
                <c:pt idx="19">
                  <c:v> Jun 2020</c:v>
                </c:pt>
                <c:pt idx="20">
                  <c:v> Jul 2020</c:v>
                </c:pt>
                <c:pt idx="21">
                  <c:v> Aug 2020</c:v>
                </c:pt>
                <c:pt idx="22">
                  <c:v> Sep 2020</c:v>
                </c:pt>
                <c:pt idx="23">
                  <c:v> Oct 2020</c:v>
                </c:pt>
              </c:strCache>
            </c:strRef>
          </c:cat>
          <c:val>
            <c:numRef>
              <c:f>Sheet1!$B$3:$B$26</c:f>
              <c:numCache>
                <c:formatCode>General</c:formatCode>
                <c:ptCount val="24"/>
                <c:pt idx="0">
                  <c:v>3460</c:v>
                </c:pt>
                <c:pt idx="1">
                  <c:v>3460</c:v>
                </c:pt>
                <c:pt idx="2">
                  <c:v>3480</c:v>
                </c:pt>
                <c:pt idx="3">
                  <c:v>3500</c:v>
                </c:pt>
                <c:pt idx="4">
                  <c:v>3460</c:v>
                </c:pt>
                <c:pt idx="5">
                  <c:v>3610</c:v>
                </c:pt>
                <c:pt idx="6">
                  <c:v>3570</c:v>
                </c:pt>
                <c:pt idx="7">
                  <c:v>3450</c:v>
                </c:pt>
                <c:pt idx="8">
                  <c:v>3400</c:v>
                </c:pt>
                <c:pt idx="9">
                  <c:v>3410</c:v>
                </c:pt>
                <c:pt idx="10">
                  <c:v>3340</c:v>
                </c:pt>
                <c:pt idx="11">
                  <c:v>3210</c:v>
                </c:pt>
                <c:pt idx="12">
                  <c:v>3270</c:v>
                </c:pt>
                <c:pt idx="13">
                  <c:v>3340</c:v>
                </c:pt>
                <c:pt idx="14">
                  <c:v>3340</c:v>
                </c:pt>
                <c:pt idx="15">
                  <c:v>3400</c:v>
                </c:pt>
                <c:pt idx="16">
                  <c:v>3350</c:v>
                </c:pt>
                <c:pt idx="17">
                  <c:v>3380</c:v>
                </c:pt>
                <c:pt idx="18">
                  <c:v>3470</c:v>
                </c:pt>
                <c:pt idx="19">
                  <c:v>3380</c:v>
                </c:pt>
                <c:pt idx="20">
                  <c:v>3290</c:v>
                </c:pt>
                <c:pt idx="21">
                  <c:v>3350</c:v>
                </c:pt>
                <c:pt idx="22">
                  <c:v>3450</c:v>
                </c:pt>
                <c:pt idx="23">
                  <c:v>3450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C15-4C8E-A18D-B9C62A1B2BA7}"/>
            </c:ext>
          </c:extLst>
        </c:ser>
        <c:ser>
          <c:idx val="1"/>
          <c:order val="1"/>
          <c:tx>
            <c:strRef>
              <c:f>Sheet1!$C$2</c:f>
              <c:strCache>
                <c:ptCount val="1"/>
                <c:pt idx="0">
                  <c:v>PCE1 - Pea protein conc exw EU (MBP) 
USD/MT</c:v>
                </c:pt>
              </c:strCache>
            </c:strRef>
          </c:tx>
          <c:spPr>
            <a:ln w="28575" cap="rnd">
              <a:solidFill>
                <a:srgbClr val="FF6600"/>
              </a:solidFill>
              <a:round/>
            </a:ln>
            <a:effectLst/>
          </c:spPr>
          <c:marker>
            <c:symbol val="none"/>
          </c:marker>
          <c:cat>
            <c:strRef>
              <c:f>Sheet1!$A$3:$A$26</c:f>
              <c:strCache>
                <c:ptCount val="24"/>
                <c:pt idx="0">
                  <c:v> Nov 2018</c:v>
                </c:pt>
                <c:pt idx="1">
                  <c:v> Dec 2018</c:v>
                </c:pt>
                <c:pt idx="2">
                  <c:v> Jan 2019</c:v>
                </c:pt>
                <c:pt idx="3">
                  <c:v> Feb 2019</c:v>
                </c:pt>
                <c:pt idx="4">
                  <c:v> Mar 2019</c:v>
                </c:pt>
                <c:pt idx="5">
                  <c:v> Apr 2019</c:v>
                </c:pt>
                <c:pt idx="6">
                  <c:v> May 2019</c:v>
                </c:pt>
                <c:pt idx="7">
                  <c:v> Jun 2019</c:v>
                </c:pt>
                <c:pt idx="8">
                  <c:v> Jul 2019</c:v>
                </c:pt>
                <c:pt idx="9">
                  <c:v> Aug 2019</c:v>
                </c:pt>
                <c:pt idx="10">
                  <c:v> Sep 2019</c:v>
                </c:pt>
                <c:pt idx="11">
                  <c:v> Oct 2019</c:v>
                </c:pt>
                <c:pt idx="12">
                  <c:v> Nov 2019</c:v>
                </c:pt>
                <c:pt idx="13">
                  <c:v> Dec 2019</c:v>
                </c:pt>
                <c:pt idx="14">
                  <c:v> Jan 2020</c:v>
                </c:pt>
                <c:pt idx="15">
                  <c:v> Feb 2020</c:v>
                </c:pt>
                <c:pt idx="16">
                  <c:v> Mar 2020</c:v>
                </c:pt>
                <c:pt idx="17">
                  <c:v> Apr 2020</c:v>
                </c:pt>
                <c:pt idx="18">
                  <c:v> May 2020</c:v>
                </c:pt>
                <c:pt idx="19">
                  <c:v> Jun 2020</c:v>
                </c:pt>
                <c:pt idx="20">
                  <c:v> Jul 2020</c:v>
                </c:pt>
                <c:pt idx="21">
                  <c:v> Aug 2020</c:v>
                </c:pt>
                <c:pt idx="22">
                  <c:v> Sep 2020</c:v>
                </c:pt>
                <c:pt idx="23">
                  <c:v> Oct 2020</c:v>
                </c:pt>
              </c:strCache>
            </c:strRef>
          </c:cat>
          <c:val>
            <c:numRef>
              <c:f>Sheet1!$C$3:$C$26</c:f>
              <c:numCache>
                <c:formatCode>General</c:formatCode>
                <c:ptCount val="24"/>
                <c:pt idx="16">
                  <c:v>4134</c:v>
                </c:pt>
                <c:pt idx="17">
                  <c:v>4154.16</c:v>
                </c:pt>
                <c:pt idx="18">
                  <c:v>4276.58</c:v>
                </c:pt>
                <c:pt idx="19">
                  <c:v>4269.3</c:v>
                </c:pt>
                <c:pt idx="20">
                  <c:v>4609.41</c:v>
                </c:pt>
                <c:pt idx="21">
                  <c:v>4661.67</c:v>
                </c:pt>
                <c:pt idx="22">
                  <c:v>4572.3599999999997</c:v>
                </c:pt>
                <c:pt idx="23">
                  <c:v>4594.59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C15-4C8E-A18D-B9C62A1B2BA7}"/>
            </c:ext>
          </c:extLst>
        </c:ser>
        <c:ser>
          <c:idx val="2"/>
          <c:order val="2"/>
          <c:tx>
            <c:strRef>
              <c:f>Sheet1!$D$2</c:f>
              <c:strCache>
                <c:ptCount val="1"/>
                <c:pt idx="0">
                  <c:v>PIA1 - Pea protein isolate exw US (MBP) 
USD/MT</c:v>
                </c:pt>
              </c:strCache>
            </c:strRef>
          </c:tx>
          <c:spPr>
            <a:ln w="28575" cap="rnd">
              <a:solidFill>
                <a:srgbClr val="00CC00"/>
              </a:solidFill>
              <a:round/>
            </a:ln>
            <a:effectLst/>
          </c:spPr>
          <c:marker>
            <c:symbol val="none"/>
          </c:marker>
          <c:cat>
            <c:strRef>
              <c:f>Sheet1!$A$3:$A$26</c:f>
              <c:strCache>
                <c:ptCount val="24"/>
                <c:pt idx="0">
                  <c:v> Nov 2018</c:v>
                </c:pt>
                <c:pt idx="1">
                  <c:v> Dec 2018</c:v>
                </c:pt>
                <c:pt idx="2">
                  <c:v> Jan 2019</c:v>
                </c:pt>
                <c:pt idx="3">
                  <c:v> Feb 2019</c:v>
                </c:pt>
                <c:pt idx="4">
                  <c:v> Mar 2019</c:v>
                </c:pt>
                <c:pt idx="5">
                  <c:v> Apr 2019</c:v>
                </c:pt>
                <c:pt idx="6">
                  <c:v> May 2019</c:v>
                </c:pt>
                <c:pt idx="7">
                  <c:v> Jun 2019</c:v>
                </c:pt>
                <c:pt idx="8">
                  <c:v> Jul 2019</c:v>
                </c:pt>
                <c:pt idx="9">
                  <c:v> Aug 2019</c:v>
                </c:pt>
                <c:pt idx="10">
                  <c:v> Sep 2019</c:v>
                </c:pt>
                <c:pt idx="11">
                  <c:v> Oct 2019</c:v>
                </c:pt>
                <c:pt idx="12">
                  <c:v> Nov 2019</c:v>
                </c:pt>
                <c:pt idx="13">
                  <c:v> Dec 2019</c:v>
                </c:pt>
                <c:pt idx="14">
                  <c:v> Jan 2020</c:v>
                </c:pt>
                <c:pt idx="15">
                  <c:v> Feb 2020</c:v>
                </c:pt>
                <c:pt idx="16">
                  <c:v> Mar 2020</c:v>
                </c:pt>
                <c:pt idx="17">
                  <c:v> Apr 2020</c:v>
                </c:pt>
                <c:pt idx="18">
                  <c:v> May 2020</c:v>
                </c:pt>
                <c:pt idx="19">
                  <c:v> Jun 2020</c:v>
                </c:pt>
                <c:pt idx="20">
                  <c:v> Jul 2020</c:v>
                </c:pt>
                <c:pt idx="21">
                  <c:v> Aug 2020</c:v>
                </c:pt>
                <c:pt idx="22">
                  <c:v> Sep 2020</c:v>
                </c:pt>
                <c:pt idx="23">
                  <c:v> Oct 2020</c:v>
                </c:pt>
              </c:strCache>
            </c:strRef>
          </c:cat>
          <c:val>
            <c:numRef>
              <c:f>Sheet1!$D$3:$D$26</c:f>
              <c:numCache>
                <c:formatCode>General</c:formatCode>
                <c:ptCount val="24"/>
                <c:pt idx="16">
                  <c:v>7350</c:v>
                </c:pt>
                <c:pt idx="17">
                  <c:v>7400</c:v>
                </c:pt>
                <c:pt idx="18">
                  <c:v>7450</c:v>
                </c:pt>
                <c:pt idx="19">
                  <c:v>7450</c:v>
                </c:pt>
                <c:pt idx="20">
                  <c:v>7500</c:v>
                </c:pt>
                <c:pt idx="21">
                  <c:v>7500</c:v>
                </c:pt>
                <c:pt idx="22">
                  <c:v>7500</c:v>
                </c:pt>
                <c:pt idx="23">
                  <c:v>7500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C15-4C8E-A18D-B9C62A1B2BA7}"/>
            </c:ext>
          </c:extLst>
        </c:ser>
        <c:ser>
          <c:idx val="3"/>
          <c:order val="3"/>
          <c:tx>
            <c:strRef>
              <c:f>Sheet1!$E$2</c:f>
              <c:strCache>
                <c:ptCount val="1"/>
                <c:pt idx="0">
                  <c:v>PIE1 - Pea protein isolate exw EU (MBP) 
USD/MT</c:v>
                </c:pt>
              </c:strCache>
            </c:strRef>
          </c:tx>
          <c:spPr>
            <a:ln w="28575" cap="rnd">
              <a:solidFill>
                <a:srgbClr val="FFD44B"/>
              </a:solidFill>
              <a:round/>
            </a:ln>
            <a:effectLst/>
          </c:spPr>
          <c:marker>
            <c:symbol val="none"/>
          </c:marker>
          <c:cat>
            <c:strRef>
              <c:f>Sheet1!$A$3:$A$26</c:f>
              <c:strCache>
                <c:ptCount val="24"/>
                <c:pt idx="0">
                  <c:v> Nov 2018</c:v>
                </c:pt>
                <c:pt idx="1">
                  <c:v> Dec 2018</c:v>
                </c:pt>
                <c:pt idx="2">
                  <c:v> Jan 2019</c:v>
                </c:pt>
                <c:pt idx="3">
                  <c:v> Feb 2019</c:v>
                </c:pt>
                <c:pt idx="4">
                  <c:v> Mar 2019</c:v>
                </c:pt>
                <c:pt idx="5">
                  <c:v> Apr 2019</c:v>
                </c:pt>
                <c:pt idx="6">
                  <c:v> May 2019</c:v>
                </c:pt>
                <c:pt idx="7">
                  <c:v> Jun 2019</c:v>
                </c:pt>
                <c:pt idx="8">
                  <c:v> Jul 2019</c:v>
                </c:pt>
                <c:pt idx="9">
                  <c:v> Aug 2019</c:v>
                </c:pt>
                <c:pt idx="10">
                  <c:v> Sep 2019</c:v>
                </c:pt>
                <c:pt idx="11">
                  <c:v> Oct 2019</c:v>
                </c:pt>
                <c:pt idx="12">
                  <c:v> Nov 2019</c:v>
                </c:pt>
                <c:pt idx="13">
                  <c:v> Dec 2019</c:v>
                </c:pt>
                <c:pt idx="14">
                  <c:v> Jan 2020</c:v>
                </c:pt>
                <c:pt idx="15">
                  <c:v> Feb 2020</c:v>
                </c:pt>
                <c:pt idx="16">
                  <c:v> Mar 2020</c:v>
                </c:pt>
                <c:pt idx="17">
                  <c:v> Apr 2020</c:v>
                </c:pt>
                <c:pt idx="18">
                  <c:v> May 2020</c:v>
                </c:pt>
                <c:pt idx="19">
                  <c:v> Jun 2020</c:v>
                </c:pt>
                <c:pt idx="20">
                  <c:v> Jul 2020</c:v>
                </c:pt>
                <c:pt idx="21">
                  <c:v> Aug 2020</c:v>
                </c:pt>
                <c:pt idx="22">
                  <c:v> Sep 2020</c:v>
                </c:pt>
                <c:pt idx="23">
                  <c:v> Oct 2020</c:v>
                </c:pt>
              </c:strCache>
            </c:strRef>
          </c:cat>
          <c:val>
            <c:numRef>
              <c:f>Sheet1!$E$3:$E$26</c:f>
              <c:numCache>
                <c:formatCode>General</c:formatCode>
                <c:ptCount val="24"/>
                <c:pt idx="16">
                  <c:v>6338.8</c:v>
                </c:pt>
                <c:pt idx="17">
                  <c:v>6340.56</c:v>
                </c:pt>
                <c:pt idx="18">
                  <c:v>6498.18</c:v>
                </c:pt>
                <c:pt idx="19">
                  <c:v>6516.3</c:v>
                </c:pt>
                <c:pt idx="20">
                  <c:v>7032.3</c:v>
                </c:pt>
                <c:pt idx="21">
                  <c:v>7112.04</c:v>
                </c:pt>
                <c:pt idx="22">
                  <c:v>6975.78</c:v>
                </c:pt>
                <c:pt idx="23">
                  <c:v>7009.7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C15-4C8E-A18D-B9C62A1B2BA7}"/>
            </c:ext>
          </c:extLst>
        </c:ser>
        <c:ser>
          <c:idx val="4"/>
          <c:order val="4"/>
          <c:tx>
            <c:strRef>
              <c:f>Sheet1!$F$2</c:f>
              <c:strCache>
                <c:ptCount val="1"/>
                <c:pt idx="0">
                  <c:v>PCA1 - Pea protein conc exw N Ame (MBP) 
USD/MT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Sheet1!$A$3:$A$26</c:f>
              <c:strCache>
                <c:ptCount val="24"/>
                <c:pt idx="0">
                  <c:v> Nov 2018</c:v>
                </c:pt>
                <c:pt idx="1">
                  <c:v> Dec 2018</c:v>
                </c:pt>
                <c:pt idx="2">
                  <c:v> Jan 2019</c:v>
                </c:pt>
                <c:pt idx="3">
                  <c:v> Feb 2019</c:v>
                </c:pt>
                <c:pt idx="4">
                  <c:v> Mar 2019</c:v>
                </c:pt>
                <c:pt idx="5">
                  <c:v> Apr 2019</c:v>
                </c:pt>
                <c:pt idx="6">
                  <c:v> May 2019</c:v>
                </c:pt>
                <c:pt idx="7">
                  <c:v> Jun 2019</c:v>
                </c:pt>
                <c:pt idx="8">
                  <c:v> Jul 2019</c:v>
                </c:pt>
                <c:pt idx="9">
                  <c:v> Aug 2019</c:v>
                </c:pt>
                <c:pt idx="10">
                  <c:v> Sep 2019</c:v>
                </c:pt>
                <c:pt idx="11">
                  <c:v> Oct 2019</c:v>
                </c:pt>
                <c:pt idx="12">
                  <c:v> Nov 2019</c:v>
                </c:pt>
                <c:pt idx="13">
                  <c:v> Dec 2019</c:v>
                </c:pt>
                <c:pt idx="14">
                  <c:v> Jan 2020</c:v>
                </c:pt>
                <c:pt idx="15">
                  <c:v> Feb 2020</c:v>
                </c:pt>
                <c:pt idx="16">
                  <c:v> Mar 2020</c:v>
                </c:pt>
                <c:pt idx="17">
                  <c:v> Apr 2020</c:v>
                </c:pt>
                <c:pt idx="18">
                  <c:v> May 2020</c:v>
                </c:pt>
                <c:pt idx="19">
                  <c:v> Jun 2020</c:v>
                </c:pt>
                <c:pt idx="20">
                  <c:v> Jul 2020</c:v>
                </c:pt>
                <c:pt idx="21">
                  <c:v> Aug 2020</c:v>
                </c:pt>
                <c:pt idx="22">
                  <c:v> Sep 2020</c:v>
                </c:pt>
                <c:pt idx="23">
                  <c:v> Oct 2020</c:v>
                </c:pt>
              </c:strCache>
            </c:strRef>
          </c:cat>
          <c:val>
            <c:numRef>
              <c:f>Sheet1!$F$3:$F$26</c:f>
              <c:numCache>
                <c:formatCode>General</c:formatCode>
                <c:ptCount val="24"/>
                <c:pt idx="16">
                  <c:v>4200</c:v>
                </c:pt>
                <c:pt idx="17">
                  <c:v>4150</c:v>
                </c:pt>
                <c:pt idx="18">
                  <c:v>4150</c:v>
                </c:pt>
                <c:pt idx="19">
                  <c:v>4300</c:v>
                </c:pt>
                <c:pt idx="20">
                  <c:v>4400</c:v>
                </c:pt>
                <c:pt idx="21">
                  <c:v>4400</c:v>
                </c:pt>
                <c:pt idx="22">
                  <c:v>4400</c:v>
                </c:pt>
                <c:pt idx="23">
                  <c:v>4400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C15-4C8E-A18D-B9C62A1B2B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54636448"/>
        <c:axId val="638448512"/>
      </c:lineChart>
      <c:dateAx>
        <c:axId val="654636448"/>
        <c:scaling>
          <c:orientation val="minMax"/>
        </c:scaling>
        <c:delete val="0"/>
        <c:axPos val="b"/>
        <c:numFmt formatCode="mm/yyyy" sourceLinked="0"/>
        <c:majorTickMark val="out"/>
        <c:minorTickMark val="none"/>
        <c:tickLblPos val="low"/>
        <c:spPr>
          <a:noFill/>
          <a:ln w="9525" cap="flat" cmpd="sng" algn="ctr">
            <a:solidFill>
              <a:srgbClr val="009EE2">
                <a:alpha val="18000"/>
              </a:srgb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12045"/>
                </a:solidFill>
                <a:latin typeface="Bariol" panose="02000506040000020003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638448512"/>
        <c:crosses val="autoZero"/>
        <c:auto val="0"/>
        <c:lblOffset val="100"/>
        <c:baseTimeUnit val="days"/>
        <c:majorUnit val="1"/>
        <c:majorTimeUnit val="months"/>
        <c:minorUnit val="1"/>
        <c:minorTimeUnit val="days"/>
      </c:dateAx>
      <c:valAx>
        <c:axId val="638448512"/>
        <c:scaling>
          <c:orientation val="minMax"/>
          <c:min val="3000"/>
        </c:scaling>
        <c:delete val="0"/>
        <c:axPos val="l"/>
        <c:majorGridlines>
          <c:spPr>
            <a:ln w="9525" cap="flat" cmpd="sng" algn="ctr">
              <a:solidFill>
                <a:srgbClr val="009EE2">
                  <a:alpha val="18000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rgbClr val="012045"/>
                </a:solidFill>
                <a:latin typeface="Bariol" panose="02000506040000020003" pitchFamily="2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65463644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0762176832918285E-2"/>
          <c:y val="0.87281730601361751"/>
          <c:w val="0.72024553043121931"/>
          <c:h val="0.108918255114511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rgbClr val="012045"/>
              </a:solidFill>
              <a:latin typeface="Bariol Bold" panose="02000506040000020003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2"/>
          </a:solidFill>
          <a:latin typeface="Bariol Bold" panose="02000506040000020003" pitchFamily="2" charset="0"/>
        </a:defRPr>
      </a:pPr>
      <a:endParaRPr lang="en-US"/>
    </a:p>
  </c:txPr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85353" cy="500617"/>
          </a:xfrm>
          <a:prstGeom prst="rect">
            <a:avLst/>
          </a:prstGeom>
        </p:spPr>
        <p:txBody>
          <a:bodyPr vert="horz" lIns="92290" tIns="46145" rIns="92290" bIns="4614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01207" y="1"/>
            <a:ext cx="2985353" cy="500617"/>
          </a:xfrm>
          <a:prstGeom prst="rect">
            <a:avLst/>
          </a:prstGeom>
        </p:spPr>
        <p:txBody>
          <a:bodyPr vert="horz" lIns="92290" tIns="46145" rIns="92290" bIns="46145" rtlCol="0"/>
          <a:lstStyle>
            <a:lvl1pPr algn="r">
              <a:defRPr sz="1200"/>
            </a:lvl1pPr>
          </a:lstStyle>
          <a:p>
            <a:fld id="{C0F38819-BBAE-4393-A2A6-A178B4B57C89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516497"/>
            <a:ext cx="2985353" cy="500617"/>
          </a:xfrm>
          <a:prstGeom prst="rect">
            <a:avLst/>
          </a:prstGeom>
        </p:spPr>
        <p:txBody>
          <a:bodyPr vert="horz" lIns="92290" tIns="46145" rIns="92290" bIns="4614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01207" y="9516497"/>
            <a:ext cx="2985353" cy="500617"/>
          </a:xfrm>
          <a:prstGeom prst="rect">
            <a:avLst/>
          </a:prstGeom>
        </p:spPr>
        <p:txBody>
          <a:bodyPr vert="horz" lIns="92290" tIns="46145" rIns="92290" bIns="46145" rtlCol="0" anchor="b"/>
          <a:lstStyle>
            <a:lvl1pPr algn="r">
              <a:defRPr sz="1200"/>
            </a:lvl1pPr>
          </a:lstStyle>
          <a:p>
            <a:fld id="{653031EC-3D1B-4441-9104-32BE15452C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4034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1"/>
            <a:ext cx="2985621" cy="502627"/>
          </a:xfrm>
          <a:prstGeom prst="rect">
            <a:avLst/>
          </a:prstGeom>
        </p:spPr>
        <p:txBody>
          <a:bodyPr vert="horz" lIns="92724" tIns="46362" rIns="92724" bIns="463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0936" y="1"/>
            <a:ext cx="2985621" cy="502627"/>
          </a:xfrm>
          <a:prstGeom prst="rect">
            <a:avLst/>
          </a:prstGeom>
        </p:spPr>
        <p:txBody>
          <a:bodyPr vert="horz" lIns="92724" tIns="46362" rIns="92724" bIns="46362" rtlCol="0"/>
          <a:lstStyle>
            <a:lvl1pPr algn="r">
              <a:defRPr sz="1200"/>
            </a:lvl1pPr>
          </a:lstStyle>
          <a:p>
            <a:fld id="{DDA4908D-D90B-4EA8-B133-A3A47AD8647C}" type="datetimeFigureOut">
              <a:rPr lang="en-US" smtClean="0"/>
              <a:t>10/21/2020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24" tIns="46362" rIns="92724" bIns="463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498" y="4821679"/>
            <a:ext cx="5511173" cy="3945300"/>
          </a:xfrm>
          <a:prstGeom prst="rect">
            <a:avLst/>
          </a:prstGeom>
        </p:spPr>
        <p:txBody>
          <a:bodyPr vert="horz" lIns="92724" tIns="46362" rIns="92724" bIns="463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9516087"/>
            <a:ext cx="2985621" cy="502627"/>
          </a:xfrm>
          <a:prstGeom prst="rect">
            <a:avLst/>
          </a:prstGeom>
        </p:spPr>
        <p:txBody>
          <a:bodyPr vert="horz" lIns="92724" tIns="46362" rIns="92724" bIns="463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0936" y="9516087"/>
            <a:ext cx="2985621" cy="502627"/>
          </a:xfrm>
          <a:prstGeom prst="rect">
            <a:avLst/>
          </a:prstGeom>
        </p:spPr>
        <p:txBody>
          <a:bodyPr vert="horz" lIns="92724" tIns="46362" rIns="92724" bIns="46362" rtlCol="0" anchor="b"/>
          <a:lstStyle>
            <a:lvl1pPr algn="r">
              <a:defRPr sz="1200"/>
            </a:lvl1pPr>
          </a:lstStyle>
          <a:p>
            <a:fld id="{7FF463FA-1D93-4F5C-B27A-E21C79460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205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8457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7376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tx1"/>
                </a:solidFill>
                <a:highlight>
                  <a:srgbClr val="FFFF00"/>
                </a:highlight>
              </a:rPr>
              <a:t>Salman, please make the Mintec image better and create greater awareness that this is part of Mintec Analytics. Ensure a Mintec logo is included on all usage of the product.</a:t>
            </a:r>
          </a:p>
          <a:p>
            <a:pPr algn="ctr"/>
            <a:endParaRPr lang="en-GB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algn="ctr"/>
            <a:r>
              <a:rPr lang="en-GB" dirty="0">
                <a:solidFill>
                  <a:schemeClr val="tx1"/>
                </a:solidFill>
                <a:highlight>
                  <a:srgbClr val="FFFF00"/>
                </a:highlight>
              </a:rPr>
              <a:t>Also I’d like to emphasis the product. In the intro where ever the words Mintec Analytics are used can we use the Mintec blue as the colour for the words.</a:t>
            </a:r>
          </a:p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9807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tx1"/>
                </a:solidFill>
                <a:highlight>
                  <a:srgbClr val="FFFF00"/>
                </a:highlight>
              </a:rPr>
              <a:t>Salman, please make the Mintec image better and create greater awareness that this is part of Mintec Analytics. Ensure a Mintec logo is included on all usage of the product.</a:t>
            </a:r>
          </a:p>
          <a:p>
            <a:pPr algn="ctr"/>
            <a:endParaRPr lang="en-GB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algn="ctr"/>
            <a:r>
              <a:rPr lang="en-GB" dirty="0">
                <a:solidFill>
                  <a:schemeClr val="tx1"/>
                </a:solidFill>
                <a:highlight>
                  <a:srgbClr val="FFFF00"/>
                </a:highlight>
              </a:rPr>
              <a:t>Also I’d like to emphasis the product. In the intro where ever the words Mintec Analytics are used can we use the Mintec blue as the colour for the words.</a:t>
            </a:r>
          </a:p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5235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tx1"/>
                </a:solidFill>
                <a:highlight>
                  <a:srgbClr val="FFFF00"/>
                </a:highlight>
              </a:rPr>
              <a:t>Salman, please make the Mintec image better and create greater awareness that this is part of Mintec Analytics. Ensure a Mintec logo is included on all usage of the product.</a:t>
            </a:r>
          </a:p>
          <a:p>
            <a:pPr algn="ctr"/>
            <a:endParaRPr lang="en-GB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algn="ctr"/>
            <a:r>
              <a:rPr lang="en-GB" dirty="0">
                <a:solidFill>
                  <a:schemeClr val="tx1"/>
                </a:solidFill>
                <a:highlight>
                  <a:srgbClr val="FFFF00"/>
                </a:highlight>
              </a:rPr>
              <a:t>Also I’d like to emphasis the product. In the intro where ever the words Mintec Analytics are used can we use the Mintec blue as the colour for the words.</a:t>
            </a:r>
          </a:p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3902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1257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553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6" marR="0" lvl="0" indent="-173856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schemeClr val="tx1"/>
                </a:solidFill>
                <a:highlight>
                  <a:srgbClr val="FFFF00"/>
                </a:highlight>
              </a:rPr>
              <a:t>May be optimising means choosing the right series so reference to the taxonomy might work here. Check flow with Simon</a:t>
            </a:r>
          </a:p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6875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6" marR="0" lvl="0" indent="-173856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schemeClr val="tx1"/>
                </a:solidFill>
                <a:highlight>
                  <a:srgbClr val="FFFF00"/>
                </a:highlight>
              </a:rPr>
              <a:t>May be optimising means choosing the right series so reference to the taxonomy might work here. Check flow with Simon</a:t>
            </a:r>
          </a:p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3838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2693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229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9160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5692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0559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825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9589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6822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4816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3727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57200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99804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443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0615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17718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5050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80697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94272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17319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50059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5470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7715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896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7901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373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326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39738" y="1252538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6" indent="-173856">
              <a:buFont typeface="Arial" panose="020B0604020202020204" pitchFamily="34" charset="0"/>
              <a:buChar char="•"/>
            </a:pPr>
            <a:endParaRPr lang="en-US" b="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463FA-1D93-4F5C-B27A-E21C7946067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788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4"/>
            <a:ext cx="10363200" cy="1470025"/>
          </a:xfrm>
        </p:spPr>
        <p:txBody>
          <a:bodyPr/>
          <a:lstStyle>
            <a:lvl1pPr>
              <a:defRPr>
                <a:solidFill>
                  <a:srgbClr val="009EE2"/>
                </a:solidFill>
                <a:latin typeface="Bariol" panose="02000506040000020003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800"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8E532A6-24F6-174B-9FA8-8BC068A54301}"/>
              </a:ext>
            </a:extLst>
          </p:cNvPr>
          <p:cNvGrpSpPr/>
          <p:nvPr userDrawn="1"/>
        </p:nvGrpSpPr>
        <p:grpSpPr>
          <a:xfrm>
            <a:off x="0" y="6372000"/>
            <a:ext cx="12192000" cy="496800"/>
            <a:chOff x="0" y="6364156"/>
            <a:chExt cx="12192000" cy="4968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F4C9C19-EA4B-424D-ACDF-280F995374A8}"/>
                </a:ext>
              </a:extLst>
            </p:cNvPr>
            <p:cNvSpPr/>
            <p:nvPr/>
          </p:nvSpPr>
          <p:spPr>
            <a:xfrm>
              <a:off x="0" y="6364156"/>
              <a:ext cx="12192000" cy="496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r="5280000" sx="92000" sy="92000" algn="ctr" rotWithShape="0">
                <a:srgbClr val="000000">
                  <a:alpha val="9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05D0376-6D7F-3F46-BBBE-F183FFDA8F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215124" y="6410428"/>
              <a:ext cx="920312" cy="407061"/>
            </a:xfrm>
            <a:prstGeom prst="rect">
              <a:avLst/>
            </a:prstGeom>
          </p:spPr>
        </p:pic>
        <p:pic>
          <p:nvPicPr>
            <p:cNvPr id="15" name="Picture 14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7F6C9CB4-C964-0D48-AA65-7D0DC7DA62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373484"/>
              <a:ext cx="920312" cy="4601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7859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9EE2"/>
                </a:solidFill>
                <a:latin typeface="Bariol" panose="02000506040000020003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defRPr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defRPr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06A66497-9476-664F-B4A1-967A4F4355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1" y="6356359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Bariol" panose="02000506040000020003" pitchFamily="2" charset="0"/>
              </a:defRPr>
            </a:lvl1pPr>
          </a:lstStyle>
          <a:p>
            <a:fld id="{5F552D4F-3C92-4848-9859-D02644ADA0F2}" type="datetimeFigureOut">
              <a:rPr lang="en-GB" smtClean="0"/>
              <a:pPr/>
              <a:t>21/10/2020</a:t>
            </a:fld>
            <a:endParaRPr lang="en-GB">
              <a:latin typeface="Bariol" panose="02000506040000020003" pitchFamily="2" charset="0"/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3C77F2A-4FD1-2148-A15A-E3DECAD4E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Bariol" panose="02000506040000020003" pitchFamily="2" charset="0"/>
              </a:defRPr>
            </a:lvl1pPr>
          </a:lstStyle>
          <a:p>
            <a:endParaRPr lang="en-GB">
              <a:latin typeface="Bariol" panose="02000506040000020003" pitchFamily="2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6822464-7584-E24E-BF79-1B7A2E32B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1" y="6356359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Bariol" panose="02000506040000020003" pitchFamily="2" charset="0"/>
              </a:defRPr>
            </a:lvl1pPr>
          </a:lstStyle>
          <a:p>
            <a:fld id="{A3E069E8-80C5-497A-901A-9E70D1AAAC70}" type="slidenum">
              <a:rPr lang="en-GB" smtClean="0"/>
              <a:pPr/>
              <a:t>‹#›</a:t>
            </a:fld>
            <a:endParaRPr lang="en-GB">
              <a:latin typeface="Bariol" panose="0200050604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635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7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009EE2"/>
                </a:solidFill>
                <a:latin typeface="Bariol" panose="02000506040000020003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274647"/>
            <a:ext cx="8026400" cy="5851525"/>
          </a:xfrm>
        </p:spPr>
        <p:txBody>
          <a:bodyPr vert="eaVert"/>
          <a:lstStyle>
            <a:lvl1pPr>
              <a:defRPr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defRPr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defRPr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9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Bariol" panose="02000506040000020003" pitchFamily="2" charset="0"/>
              </a:defRPr>
            </a:lvl1pPr>
          </a:lstStyle>
          <a:p>
            <a:fld id="{5F552D4F-3C92-4848-9859-D02644ADA0F2}" type="datetimeFigureOut">
              <a:rPr lang="en-GB" smtClean="0"/>
              <a:pPr/>
              <a:t>21/10/2020</a:t>
            </a:fld>
            <a:endParaRPr lang="en-GB">
              <a:latin typeface="Bariol" panose="02000506040000020003" pitchFamily="2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Bariol" panose="02000506040000020003" pitchFamily="2" charset="0"/>
              </a:defRPr>
            </a:lvl1pPr>
          </a:lstStyle>
          <a:p>
            <a:endParaRPr lang="en-GB">
              <a:latin typeface="Bariol" panose="02000506040000020003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9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Bariol" panose="02000506040000020003" pitchFamily="2" charset="0"/>
              </a:defRPr>
            </a:lvl1pPr>
          </a:lstStyle>
          <a:p>
            <a:fld id="{A3E069E8-80C5-497A-901A-9E70D1AAAC70}" type="slidenum">
              <a:rPr lang="en-GB" smtClean="0"/>
              <a:pPr/>
              <a:t>‹#›</a:t>
            </a:fld>
            <a:endParaRPr lang="en-GB">
              <a:latin typeface="Bariol" panose="0200050604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965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9EE2"/>
                </a:solidFill>
                <a:latin typeface="Bariol" panose="0200050604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defRPr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defRPr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BA82DD9-D2D6-4A4F-A7E3-BB255B2BFC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1" y="6356359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Bariol" panose="02000506040000020003" pitchFamily="2" charset="0"/>
              </a:defRPr>
            </a:lvl1pPr>
          </a:lstStyle>
          <a:p>
            <a:fld id="{5F552D4F-3C92-4848-9859-D02644ADA0F2}" type="datetimeFigureOut">
              <a:rPr lang="en-GB" smtClean="0"/>
              <a:pPr/>
              <a:t>21/10/2020</a:t>
            </a:fld>
            <a:endParaRPr lang="en-GB">
              <a:latin typeface="Bariol" panose="02000506040000020003" pitchFamily="2" charset="0"/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7F9C0BB-4573-7F4E-ACBB-96598C1CC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Bariol" panose="02000506040000020003" pitchFamily="2" charset="0"/>
              </a:defRPr>
            </a:lvl1pPr>
          </a:lstStyle>
          <a:p>
            <a:endParaRPr lang="en-GB">
              <a:latin typeface="Bariol" panose="02000506040000020003" pitchFamily="2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8542AA4-7CD0-2145-92FA-C499A40C4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1" y="6356359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Bariol" panose="02000506040000020003" pitchFamily="2" charset="0"/>
              </a:defRPr>
            </a:lvl1pPr>
          </a:lstStyle>
          <a:p>
            <a:fld id="{A3E069E8-80C5-497A-901A-9E70D1AAAC70}" type="slidenum">
              <a:rPr lang="en-GB" smtClean="0"/>
              <a:pPr/>
              <a:t>‹#›</a:t>
            </a:fld>
            <a:endParaRPr lang="en-GB">
              <a:latin typeface="Bariol" panose="0200050604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032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9"/>
            <a:ext cx="10363200" cy="1362075"/>
          </a:xfrm>
        </p:spPr>
        <p:txBody>
          <a:bodyPr anchor="t"/>
          <a:lstStyle>
            <a:lvl1pPr algn="l">
              <a:defRPr sz="4000" b="0" cap="all">
                <a:solidFill>
                  <a:srgbClr val="009EE2"/>
                </a:solidFill>
                <a:latin typeface="Bariol" panose="02000506040000020003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01204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1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31A6D11-AFC3-AD46-A265-9204F25186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1" y="6356359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Bariol" panose="02000506040000020003" pitchFamily="2" charset="0"/>
              </a:defRPr>
            </a:lvl1pPr>
          </a:lstStyle>
          <a:p>
            <a:fld id="{5F552D4F-3C92-4848-9859-D02644ADA0F2}" type="datetimeFigureOut">
              <a:rPr lang="en-GB" smtClean="0"/>
              <a:pPr/>
              <a:t>21/10/2020</a:t>
            </a:fld>
            <a:endParaRPr lang="en-GB">
              <a:latin typeface="Bariol" panose="02000506040000020003" pitchFamily="2" charset="0"/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86499C5-F6FF-1C4F-8767-FEF93E3B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Bariol" panose="02000506040000020003" pitchFamily="2" charset="0"/>
              </a:defRPr>
            </a:lvl1pPr>
          </a:lstStyle>
          <a:p>
            <a:endParaRPr lang="en-GB">
              <a:latin typeface="Bariol" panose="02000506040000020003" pitchFamily="2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E11906F-656A-F74F-B4EC-3834474D9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1" y="6356359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Bariol" panose="02000506040000020003" pitchFamily="2" charset="0"/>
              </a:defRPr>
            </a:lvl1pPr>
          </a:lstStyle>
          <a:p>
            <a:fld id="{A3E069E8-80C5-497A-901A-9E70D1AAAC70}" type="slidenum">
              <a:rPr lang="en-GB" smtClean="0"/>
              <a:pPr/>
              <a:t>‹#›</a:t>
            </a:fld>
            <a:endParaRPr lang="en-GB">
              <a:latin typeface="Bariol" panose="0200050604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009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9EE2"/>
                </a:solidFill>
                <a:latin typeface="Bariol" panose="02000506040000020003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defRPr sz="2000"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 sz="1800"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defRPr sz="1800"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400"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defRPr sz="2000"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 sz="1800"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defRPr sz="1800"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60D9100-7853-7740-BFFA-7918F3DB62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1" y="6356359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Bariol" panose="02000506040000020003" pitchFamily="2" charset="0"/>
              </a:defRPr>
            </a:lvl1pPr>
          </a:lstStyle>
          <a:p>
            <a:fld id="{5F552D4F-3C92-4848-9859-D02644ADA0F2}" type="datetimeFigureOut">
              <a:rPr lang="en-GB" smtClean="0"/>
              <a:pPr/>
              <a:t>21/10/2020</a:t>
            </a:fld>
            <a:endParaRPr lang="en-GB">
              <a:latin typeface="Bariol" panose="02000506040000020003" pitchFamily="2" charset="0"/>
            </a:endParaRP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DAC6609-B26A-DF4D-9B04-2E682DFAA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Bariol" panose="02000506040000020003" pitchFamily="2" charset="0"/>
              </a:defRPr>
            </a:lvl1pPr>
          </a:lstStyle>
          <a:p>
            <a:endParaRPr lang="en-GB">
              <a:latin typeface="Bariol" panose="02000506040000020003" pitchFamily="2" charset="0"/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2896F04-F6CA-2142-A83D-63005BF60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1" y="6356359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Bariol" panose="02000506040000020003" pitchFamily="2" charset="0"/>
              </a:defRPr>
            </a:lvl1pPr>
          </a:lstStyle>
          <a:p>
            <a:fld id="{A3E069E8-80C5-497A-901A-9E70D1AAAC70}" type="slidenum">
              <a:rPr lang="en-GB" smtClean="0"/>
              <a:pPr/>
              <a:t>‹#›</a:t>
            </a:fld>
            <a:endParaRPr lang="en-GB">
              <a:latin typeface="Bariol" panose="0200050604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054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9EE2"/>
                </a:solidFill>
                <a:latin typeface="Bariol" panose="02000506040000020003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12045"/>
                </a:solidFill>
                <a:latin typeface="Bariol" panose="02000506040000020003" pitchFamily="2" charset="0"/>
              </a:defRPr>
            </a:lvl1pPr>
            <a:lvl2pPr marL="457212" indent="0">
              <a:buNone/>
              <a:defRPr sz="2000" b="1"/>
            </a:lvl2pPr>
            <a:lvl3pPr marL="914423" indent="0">
              <a:buNone/>
              <a:defRPr sz="1800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000"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defRPr sz="1800"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 sz="1600"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defRPr sz="1600"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12045"/>
                </a:solidFill>
                <a:latin typeface="Bariol" panose="02000506040000020003" pitchFamily="2" charset="0"/>
              </a:defRPr>
            </a:lvl1pPr>
            <a:lvl2pPr marL="457212" indent="0">
              <a:buNone/>
              <a:defRPr sz="2000" b="1"/>
            </a:lvl2pPr>
            <a:lvl3pPr marL="914423" indent="0">
              <a:buNone/>
              <a:defRPr sz="1800" b="1"/>
            </a:lvl3pPr>
            <a:lvl4pPr marL="1371634" indent="0">
              <a:buNone/>
              <a:defRPr sz="1600" b="1"/>
            </a:lvl4pPr>
            <a:lvl5pPr marL="1828846" indent="0">
              <a:buNone/>
              <a:defRPr sz="1600" b="1"/>
            </a:lvl5pPr>
            <a:lvl6pPr marL="2286057" indent="0">
              <a:buNone/>
              <a:defRPr sz="1600" b="1"/>
            </a:lvl6pPr>
            <a:lvl7pPr marL="2743269" indent="0">
              <a:buNone/>
              <a:defRPr sz="1600" b="1"/>
            </a:lvl7pPr>
            <a:lvl8pPr marL="3200480" indent="0">
              <a:buNone/>
              <a:defRPr sz="1600" b="1"/>
            </a:lvl8pPr>
            <a:lvl9pPr marL="3657691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000"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defRPr sz="1800"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 sz="1600"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defRPr sz="1600"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CAFEC51-8538-3A4D-8C74-08C2F29DE1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1" y="6356359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Bariol" panose="02000506040000020003" pitchFamily="2" charset="0"/>
              </a:defRPr>
            </a:lvl1pPr>
          </a:lstStyle>
          <a:p>
            <a:fld id="{5F552D4F-3C92-4848-9859-D02644ADA0F2}" type="datetimeFigureOut">
              <a:rPr lang="en-GB" smtClean="0"/>
              <a:pPr/>
              <a:t>21/10/2020</a:t>
            </a:fld>
            <a:endParaRPr lang="en-GB">
              <a:latin typeface="Bariol" panose="02000506040000020003" pitchFamily="2" charset="0"/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4522641-9320-DC48-9A20-2C24A8E44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Bariol" panose="02000506040000020003" pitchFamily="2" charset="0"/>
              </a:defRPr>
            </a:lvl1pPr>
          </a:lstStyle>
          <a:p>
            <a:endParaRPr lang="en-GB">
              <a:latin typeface="Bariol" panose="02000506040000020003" pitchFamily="2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EBD0EC1-819D-2C47-BDCF-31B01A952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1" y="6356359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Bariol" panose="02000506040000020003" pitchFamily="2" charset="0"/>
              </a:defRPr>
            </a:lvl1pPr>
          </a:lstStyle>
          <a:p>
            <a:fld id="{A3E069E8-80C5-497A-901A-9E70D1AAAC70}" type="slidenum">
              <a:rPr lang="en-GB" smtClean="0"/>
              <a:pPr/>
              <a:t>‹#›</a:t>
            </a:fld>
            <a:endParaRPr lang="en-GB">
              <a:latin typeface="Bariol" panose="0200050604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93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9EE2"/>
                </a:solidFill>
                <a:latin typeface="Bariol" panose="02000506040000020003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2AEF5B57-A478-6445-A627-478F5EEE0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1" y="6356359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Bariol" panose="02000506040000020003" pitchFamily="2" charset="0"/>
              </a:defRPr>
            </a:lvl1pPr>
          </a:lstStyle>
          <a:p>
            <a:fld id="{5F552D4F-3C92-4848-9859-D02644ADA0F2}" type="datetimeFigureOut">
              <a:rPr lang="en-GB" smtClean="0"/>
              <a:pPr/>
              <a:t>21/10/2020</a:t>
            </a:fld>
            <a:endParaRPr lang="en-GB">
              <a:latin typeface="Bariol" panose="02000506040000020003" pitchFamily="2" charset="0"/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146EA22-CD6A-A94A-AD4F-6B5EC7CA7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Bariol" panose="02000506040000020003" pitchFamily="2" charset="0"/>
              </a:defRPr>
            </a:lvl1pPr>
          </a:lstStyle>
          <a:p>
            <a:endParaRPr lang="en-GB">
              <a:latin typeface="Bariol" panose="02000506040000020003" pitchFamily="2" charset="0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700BD1B-3D3D-0C40-B936-8FE644445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1" y="6356359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Bariol" panose="02000506040000020003" pitchFamily="2" charset="0"/>
              </a:defRPr>
            </a:lvl1pPr>
          </a:lstStyle>
          <a:p>
            <a:fld id="{A3E069E8-80C5-497A-901A-9E70D1AAAC70}" type="slidenum">
              <a:rPr lang="en-GB" smtClean="0"/>
              <a:pPr/>
              <a:t>‹#›</a:t>
            </a:fld>
            <a:endParaRPr lang="en-GB">
              <a:latin typeface="Bariol" panose="0200050604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69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9AC8BBF-35AD-3348-B335-DE4F820B1F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1" y="6356359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Bariol" panose="02000506040000020003" pitchFamily="2" charset="0"/>
              </a:defRPr>
            </a:lvl1pPr>
          </a:lstStyle>
          <a:p>
            <a:fld id="{5F552D4F-3C92-4848-9859-D02644ADA0F2}" type="datetimeFigureOut">
              <a:rPr lang="en-GB" smtClean="0"/>
              <a:pPr/>
              <a:t>21/10/2020</a:t>
            </a:fld>
            <a:endParaRPr lang="en-GB">
              <a:latin typeface="Bariol" panose="02000506040000020003" pitchFamily="2" charset="0"/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BC0DF81-6D8E-FD41-810C-FA98E08DE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Bariol" panose="02000506040000020003" pitchFamily="2" charset="0"/>
              </a:defRPr>
            </a:lvl1pPr>
          </a:lstStyle>
          <a:p>
            <a:endParaRPr lang="en-GB">
              <a:latin typeface="Bariol" panose="02000506040000020003" pitchFamily="2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943D33B-33B3-7648-9DCA-1B965EBD6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1" y="6356359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Bariol" panose="02000506040000020003" pitchFamily="2" charset="0"/>
              </a:defRPr>
            </a:lvl1pPr>
          </a:lstStyle>
          <a:p>
            <a:fld id="{A3E069E8-80C5-497A-901A-9E70D1AAAC70}" type="slidenum">
              <a:rPr lang="en-GB" smtClean="0"/>
              <a:pPr/>
              <a:t>‹#›</a:t>
            </a:fld>
            <a:endParaRPr lang="en-GB">
              <a:latin typeface="Bariol" panose="0200050604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306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7" y="273050"/>
            <a:ext cx="4011083" cy="1162050"/>
          </a:xfrm>
        </p:spPr>
        <p:txBody>
          <a:bodyPr anchor="b"/>
          <a:lstStyle>
            <a:lvl1pPr algn="l">
              <a:defRPr sz="2000" b="1">
                <a:solidFill>
                  <a:srgbClr val="012045"/>
                </a:solidFill>
                <a:latin typeface="Bariol" panose="02000506040000020003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8" y="273059"/>
            <a:ext cx="6815666" cy="5853113"/>
          </a:xfrm>
        </p:spPr>
        <p:txBody>
          <a:bodyPr/>
          <a:lstStyle>
            <a:lvl1pPr>
              <a:defRPr sz="3200"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 sz="2800"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>
              <a:defRPr sz="2400"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>
              <a:defRPr sz="2000"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>
              <a:defRPr sz="2000" b="0" i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7" y="1435103"/>
            <a:ext cx="401108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01204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12" indent="0">
              <a:buNone/>
              <a:defRPr sz="1200"/>
            </a:lvl2pPr>
            <a:lvl3pPr marL="914423" indent="0">
              <a:buNone/>
              <a:defRPr sz="1000"/>
            </a:lvl3pPr>
            <a:lvl4pPr marL="1371634" indent="0">
              <a:buNone/>
              <a:defRPr sz="900"/>
            </a:lvl4pPr>
            <a:lvl5pPr marL="1828846" indent="0">
              <a:buNone/>
              <a:defRPr sz="900"/>
            </a:lvl5pPr>
            <a:lvl6pPr marL="2286057" indent="0">
              <a:buNone/>
              <a:defRPr sz="900"/>
            </a:lvl6pPr>
            <a:lvl7pPr marL="2743269" indent="0">
              <a:buNone/>
              <a:defRPr sz="900"/>
            </a:lvl7pPr>
            <a:lvl8pPr marL="3200480" indent="0">
              <a:buNone/>
              <a:defRPr sz="900"/>
            </a:lvl8pPr>
            <a:lvl9pPr marL="3657691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C71D2BEC-331B-2F42-9276-AA7032928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1" y="6356359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Bariol" panose="02000506040000020003" pitchFamily="2" charset="0"/>
              </a:defRPr>
            </a:lvl1pPr>
          </a:lstStyle>
          <a:p>
            <a:fld id="{5F552D4F-3C92-4848-9859-D02644ADA0F2}" type="datetimeFigureOut">
              <a:rPr lang="en-GB" smtClean="0"/>
              <a:pPr/>
              <a:t>21/10/2020</a:t>
            </a:fld>
            <a:endParaRPr lang="en-GB">
              <a:latin typeface="Bariol" panose="02000506040000020003" pitchFamily="2" charset="0"/>
            </a:endParaRP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24B2149-57E5-904B-B243-DC8A1C8BE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Bariol" panose="02000506040000020003" pitchFamily="2" charset="0"/>
              </a:defRPr>
            </a:lvl1pPr>
          </a:lstStyle>
          <a:p>
            <a:endParaRPr lang="en-GB">
              <a:latin typeface="Bariol" panose="02000506040000020003" pitchFamily="2" charset="0"/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14C853F-98AC-F547-9794-6063B1E77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1" y="6356359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Bariol" panose="02000506040000020003" pitchFamily="2" charset="0"/>
              </a:defRPr>
            </a:lvl1pPr>
          </a:lstStyle>
          <a:p>
            <a:fld id="{A3E069E8-80C5-497A-901A-9E70D1AAAC70}" type="slidenum">
              <a:rPr lang="en-GB" smtClean="0"/>
              <a:pPr/>
              <a:t>‹#›</a:t>
            </a:fld>
            <a:endParaRPr lang="en-GB">
              <a:latin typeface="Bariol" panose="0200050604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86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012045"/>
                </a:solidFill>
                <a:latin typeface="Bariol" panose="02000506040000020003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0">
                <a:solidFill>
                  <a:srgbClr val="009EE2"/>
                </a:solidFill>
                <a:latin typeface="Bariol" panose="02000506040000020003" pitchFamily="2" charset="0"/>
              </a:defRPr>
            </a:lvl1pPr>
            <a:lvl2pPr marL="457212" indent="0">
              <a:buNone/>
              <a:defRPr sz="2800"/>
            </a:lvl2pPr>
            <a:lvl3pPr marL="914423" indent="0">
              <a:buNone/>
              <a:defRPr sz="2400"/>
            </a:lvl3pPr>
            <a:lvl4pPr marL="1371634" indent="0">
              <a:buNone/>
              <a:defRPr sz="2000"/>
            </a:lvl4pPr>
            <a:lvl5pPr marL="1828846" indent="0">
              <a:buNone/>
              <a:defRPr sz="2000"/>
            </a:lvl5pPr>
            <a:lvl6pPr marL="2286057" indent="0">
              <a:buNone/>
              <a:defRPr sz="2000"/>
            </a:lvl6pPr>
            <a:lvl7pPr marL="2743269" indent="0">
              <a:buNone/>
              <a:defRPr sz="2000"/>
            </a:lvl7pPr>
            <a:lvl8pPr marL="3200480" indent="0">
              <a:buNone/>
              <a:defRPr sz="2000"/>
            </a:lvl8pPr>
            <a:lvl9pPr marL="3657691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01204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12" indent="0">
              <a:buNone/>
              <a:defRPr sz="1200"/>
            </a:lvl2pPr>
            <a:lvl3pPr marL="914423" indent="0">
              <a:buNone/>
              <a:defRPr sz="1000"/>
            </a:lvl3pPr>
            <a:lvl4pPr marL="1371634" indent="0">
              <a:buNone/>
              <a:defRPr sz="900"/>
            </a:lvl4pPr>
            <a:lvl5pPr marL="1828846" indent="0">
              <a:buNone/>
              <a:defRPr sz="900"/>
            </a:lvl5pPr>
            <a:lvl6pPr marL="2286057" indent="0">
              <a:buNone/>
              <a:defRPr sz="900"/>
            </a:lvl6pPr>
            <a:lvl7pPr marL="2743269" indent="0">
              <a:buNone/>
              <a:defRPr sz="900"/>
            </a:lvl7pPr>
            <a:lvl8pPr marL="3200480" indent="0">
              <a:buNone/>
              <a:defRPr sz="900"/>
            </a:lvl8pPr>
            <a:lvl9pPr marL="3657691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80F531E-1024-224D-BB90-7BE090CC82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1" y="6356359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Bariol" panose="02000506040000020003" pitchFamily="2" charset="0"/>
              </a:defRPr>
            </a:lvl1pPr>
          </a:lstStyle>
          <a:p>
            <a:fld id="{5F552D4F-3C92-4848-9859-D02644ADA0F2}" type="datetimeFigureOut">
              <a:rPr lang="en-GB" smtClean="0"/>
              <a:pPr/>
              <a:t>21/10/2020</a:t>
            </a:fld>
            <a:endParaRPr lang="en-GB">
              <a:latin typeface="Bariol" panose="02000506040000020003" pitchFamily="2" charset="0"/>
            </a:endParaRP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55DA80E-1729-8C45-A665-F3AA82282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Bariol" panose="02000506040000020003" pitchFamily="2" charset="0"/>
              </a:defRPr>
            </a:lvl1pPr>
          </a:lstStyle>
          <a:p>
            <a:endParaRPr lang="en-GB">
              <a:latin typeface="Bariol" panose="02000506040000020003" pitchFamily="2" charset="0"/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602CC70-FAB4-8B46-83E3-340A941A6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1" y="6356359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Bariol" panose="02000506040000020003" pitchFamily="2" charset="0"/>
              </a:defRPr>
            </a:lvl1pPr>
          </a:lstStyle>
          <a:p>
            <a:fld id="{A3E069E8-80C5-497A-901A-9E70D1AAAC70}" type="slidenum">
              <a:rPr lang="en-GB" smtClean="0"/>
              <a:pPr/>
              <a:t>‹#›</a:t>
            </a:fld>
            <a:endParaRPr lang="en-GB">
              <a:latin typeface="Bariol" panose="0200050604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20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Bariol" panose="02000506040000020003" pitchFamily="2" charset="0"/>
              </a:defRPr>
            </a:lvl1pPr>
          </a:lstStyle>
          <a:p>
            <a:fld id="{5F552D4F-3C92-4848-9859-D02644ADA0F2}" type="datetimeFigureOut">
              <a:rPr lang="en-GB" smtClean="0"/>
              <a:pPr/>
              <a:t>21/10/2020</a:t>
            </a:fld>
            <a:endParaRPr lang="en-GB">
              <a:latin typeface="Bariol" panose="02000506040000020003" pitchFamily="2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Bariol" panose="02000506040000020003" pitchFamily="2" charset="0"/>
              </a:defRPr>
            </a:lvl1pPr>
          </a:lstStyle>
          <a:p>
            <a:endParaRPr lang="en-GB">
              <a:latin typeface="Bariol" panose="02000506040000020003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Bariol" panose="02000506040000020003" pitchFamily="2" charset="0"/>
              </a:defRPr>
            </a:lvl1pPr>
          </a:lstStyle>
          <a:p>
            <a:fld id="{A3E069E8-80C5-497A-901A-9E70D1AAAC70}" type="slidenum">
              <a:rPr lang="en-GB" smtClean="0"/>
              <a:pPr/>
              <a:t>‹#›</a:t>
            </a:fld>
            <a:endParaRPr lang="en-GB">
              <a:latin typeface="Bariol" panose="0200050604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952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23" rtl="0" eaLnBrk="1" latinLnBrk="0" hangingPunct="1">
        <a:spcBef>
          <a:spcPct val="0"/>
        </a:spcBef>
        <a:buNone/>
        <a:defRPr sz="4401" kern="1200">
          <a:solidFill>
            <a:srgbClr val="009EE2"/>
          </a:solidFill>
          <a:latin typeface="Bariol" panose="02000506040000020003" pitchFamily="2" charset="0"/>
          <a:ea typeface="+mj-ea"/>
          <a:cs typeface="+mj-cs"/>
        </a:defRPr>
      </a:lvl1pPr>
    </p:titleStyle>
    <p:bodyStyle>
      <a:lvl1pPr marL="342908" indent="-342908" algn="l" defTabSz="914423" rtl="0" eaLnBrk="1" latinLnBrk="0" hangingPunct="1">
        <a:spcBef>
          <a:spcPct val="20000"/>
        </a:spcBef>
        <a:buFont typeface="Arial" pitchFamily="34" charset="0"/>
        <a:buChar char="•"/>
        <a:defRPr sz="3200" b="0" i="0" kern="1200">
          <a:solidFill>
            <a:srgbClr val="012045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1pPr>
      <a:lvl2pPr marL="742969" indent="-285757" algn="l" defTabSz="914423" rtl="0" eaLnBrk="1" latinLnBrk="0" hangingPunct="1">
        <a:spcBef>
          <a:spcPct val="20000"/>
        </a:spcBef>
        <a:buFont typeface="Arial" pitchFamily="34" charset="0"/>
        <a:buChar char="–"/>
        <a:defRPr sz="2800" b="0" i="0" kern="1200">
          <a:solidFill>
            <a:srgbClr val="012045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2pPr>
      <a:lvl3pPr marL="1143028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400" b="0" i="0" kern="1200">
          <a:solidFill>
            <a:srgbClr val="012045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3pPr>
      <a:lvl4pPr marL="1600240" indent="-228606" algn="l" defTabSz="914423" rtl="0" eaLnBrk="1" latinLnBrk="0" hangingPunct="1">
        <a:spcBef>
          <a:spcPct val="20000"/>
        </a:spcBef>
        <a:buFont typeface="Arial" pitchFamily="34" charset="0"/>
        <a:buChar char="–"/>
        <a:defRPr sz="2000" b="0" i="0" kern="1200">
          <a:solidFill>
            <a:srgbClr val="012045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4pPr>
      <a:lvl5pPr marL="2057452" indent="-228606" algn="l" defTabSz="914423" rtl="0" eaLnBrk="1" latinLnBrk="0" hangingPunct="1">
        <a:spcBef>
          <a:spcPct val="20000"/>
        </a:spcBef>
        <a:buFont typeface="Arial" pitchFamily="34" charset="0"/>
        <a:buChar char="»"/>
        <a:defRPr sz="2000" b="0" i="0" kern="1200">
          <a:solidFill>
            <a:srgbClr val="012045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5pPr>
      <a:lvl6pPr marL="2514663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4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7" indent="-228606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3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9.pn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9.png"/><Relationship Id="rId4" Type="http://schemas.openxmlformats.org/officeDocument/2006/relationships/image" Target="../media/image18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9.png"/><Relationship Id="rId4" Type="http://schemas.openxmlformats.org/officeDocument/2006/relationships/image" Target="../media/image18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emf"/><Relationship Id="rId4" Type="http://schemas.openxmlformats.org/officeDocument/2006/relationships/image" Target="../media/image3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0.jpeg"/><Relationship Id="rId4" Type="http://schemas.openxmlformats.org/officeDocument/2006/relationships/image" Target="../media/image37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35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0.jpeg"/><Relationship Id="rId4" Type="http://schemas.openxmlformats.org/officeDocument/2006/relationships/image" Target="../media/image1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image" Target="../media/image51.gif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2.emf"/><Relationship Id="rId7" Type="http://schemas.openxmlformats.org/officeDocument/2006/relationships/image" Target="../media/image1.tif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9569AA0-12FA-354A-ACB6-B0F7DA23265E}"/>
              </a:ext>
            </a:extLst>
          </p:cNvPr>
          <p:cNvSpPr/>
          <p:nvPr/>
        </p:nvSpPr>
        <p:spPr>
          <a:xfrm>
            <a:off x="4352502" y="3352434"/>
            <a:ext cx="3331696" cy="2840164"/>
          </a:xfrm>
          <a:prstGeom prst="rect">
            <a:avLst/>
          </a:prstGeom>
          <a:solidFill>
            <a:srgbClr val="F5F5F5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C676926-12F8-1947-94A7-AEE358F94545}"/>
              </a:ext>
            </a:extLst>
          </p:cNvPr>
          <p:cNvSpPr/>
          <p:nvPr/>
        </p:nvSpPr>
        <p:spPr>
          <a:xfrm>
            <a:off x="748080" y="3352433"/>
            <a:ext cx="3331696" cy="2840165"/>
          </a:xfrm>
          <a:prstGeom prst="rect">
            <a:avLst/>
          </a:prstGeom>
          <a:solidFill>
            <a:srgbClr val="F5F5F5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F37D822-E79D-DC4D-94C0-93BE02086587}"/>
              </a:ext>
            </a:extLst>
          </p:cNvPr>
          <p:cNvSpPr/>
          <p:nvPr/>
        </p:nvSpPr>
        <p:spPr>
          <a:xfrm>
            <a:off x="748081" y="2636912"/>
            <a:ext cx="1914308" cy="364695"/>
          </a:xfrm>
          <a:prstGeom prst="rect">
            <a:avLst/>
          </a:prstGeom>
          <a:solidFill>
            <a:srgbClr val="F5F5F5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896D2CA-8B9B-0A49-8065-B4EADB7F7DF3}"/>
              </a:ext>
            </a:extLst>
          </p:cNvPr>
          <p:cNvSpPr/>
          <p:nvPr/>
        </p:nvSpPr>
        <p:spPr>
          <a:xfrm>
            <a:off x="8539804" y="0"/>
            <a:ext cx="3652195" cy="6381328"/>
          </a:xfrm>
          <a:prstGeom prst="rect">
            <a:avLst/>
          </a:prstGeom>
          <a:solidFill>
            <a:srgbClr val="F5F5F5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8421B4-3688-F649-BCAA-13B97F74CA84}"/>
              </a:ext>
            </a:extLst>
          </p:cNvPr>
          <p:cNvSpPr txBox="1"/>
          <p:nvPr/>
        </p:nvSpPr>
        <p:spPr>
          <a:xfrm>
            <a:off x="601071" y="548680"/>
            <a:ext cx="7920880" cy="2041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600"/>
              </a:lnSpc>
            </a:pPr>
            <a:r>
              <a:rPr lang="en-GB" sz="8000" spc="-300" dirty="0">
                <a:solidFill>
                  <a:srgbClr val="009EE2"/>
                </a:solidFill>
                <a:latin typeface="Bariol Light" panose="02000506040000020003" pitchFamily="2" charset="0"/>
                <a:cs typeface="Open Sans Light" panose="020B0306030504020204" pitchFamily="34" charset="0"/>
              </a:rPr>
              <a:t>Maximising value from cost modelling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58A181-86A9-1247-A8F2-A4E242A0D7DD}"/>
              </a:ext>
            </a:extLst>
          </p:cNvPr>
          <p:cNvSpPr txBox="1"/>
          <p:nvPr/>
        </p:nvSpPr>
        <p:spPr>
          <a:xfrm>
            <a:off x="2165414" y="3642155"/>
            <a:ext cx="21870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9EE2"/>
                </a:solidFill>
                <a:latin typeface="Bariol" panose="02000506040000020003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Simon Frost</a:t>
            </a:r>
          </a:p>
          <a:p>
            <a:r>
              <a:rPr lang="en-GB" sz="1200" dirty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Founder of Procurement Adventurer Ltd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64CEA3-72A1-1B4F-87E4-EF9163529450}"/>
              </a:ext>
            </a:extLst>
          </p:cNvPr>
          <p:cNvSpPr txBox="1"/>
          <p:nvPr/>
        </p:nvSpPr>
        <p:spPr>
          <a:xfrm>
            <a:off x="5761108" y="3642155"/>
            <a:ext cx="21870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9EE2"/>
                </a:solidFill>
                <a:latin typeface="Bariol" panose="02000506040000020003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Joe p</a:t>
            </a:r>
          </a:p>
          <a:p>
            <a:r>
              <a:rPr lang="en-GB" sz="1200" dirty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Mintec Ltd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ED9BDF-92B0-6845-B90B-AE38F64893E6}"/>
              </a:ext>
            </a:extLst>
          </p:cNvPr>
          <p:cNvSpPr/>
          <p:nvPr/>
        </p:nvSpPr>
        <p:spPr>
          <a:xfrm>
            <a:off x="808353" y="4755588"/>
            <a:ext cx="32714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en-GB" sz="1200" dirty="0">
                <a:solidFill>
                  <a:srgbClr val="012045"/>
                </a:solidFill>
                <a:latin typeface="Open Sans Light" panose="020B0306030504020204" pitchFamily="34" charset="0"/>
              </a:rPr>
              <a:t>Simon Frost has a career-long passion for procurement. He helps businesses from global multi-nationals to exciting high growth SMEs crack procurement challenges across the food, drink, agriculture and FMCG sectors. He is well regarded for his training - cost modelling being one of the most popular modules.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10EEF8-F4DB-1B42-80B5-A1C240DE1D4F}"/>
              </a:ext>
            </a:extLst>
          </p:cNvPr>
          <p:cNvSpPr/>
          <p:nvPr/>
        </p:nvSpPr>
        <p:spPr>
          <a:xfrm>
            <a:off x="4370355" y="4756317"/>
            <a:ext cx="32111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Lorem ipsum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dolor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 sit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amet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,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consectetur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adipiscing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elit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. Nam a magna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eu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elit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placerat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venenatis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 ac et mi.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Phasellus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vulputate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mauris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lectus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, sit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amet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 convallis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turpis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feugiat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 vestibulum.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Interdum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 et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malesuada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 fames ac ante ipsum.</a:t>
            </a:r>
            <a:endParaRPr lang="en-GB" sz="1200" dirty="0">
              <a:solidFill>
                <a:srgbClr val="FF3399"/>
              </a:solidFill>
              <a:effectLst/>
              <a:latin typeface="Open Sans Light" panose="020B0306030504020204" pitchFamily="34" charset="0"/>
            </a:endParaRP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7BEE9B8D-0911-D04B-9A2B-70250A5344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529" y="3495119"/>
            <a:ext cx="1098563" cy="1098563"/>
          </a:xfrm>
          <a:prstGeom prst="rect">
            <a:avLst/>
          </a:prstGeom>
        </p:spPr>
      </p:pic>
      <p:pic>
        <p:nvPicPr>
          <p:cNvPr id="12" name="Picture 11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F2BF06DB-7F75-2343-9142-CA3E681C6F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35" y="3495119"/>
            <a:ext cx="1098563" cy="10985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794B11E-A3A2-3E45-B117-92FD33E5F8F1}"/>
              </a:ext>
            </a:extLst>
          </p:cNvPr>
          <p:cNvSpPr/>
          <p:nvPr/>
        </p:nvSpPr>
        <p:spPr>
          <a:xfrm>
            <a:off x="8831889" y="1306366"/>
            <a:ext cx="3240775" cy="3768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en-GB" sz="1400" b="1" dirty="0">
                <a:solidFill>
                  <a:srgbClr val="012045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Introduction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12045"/>
                </a:solidFill>
                <a:latin typeface="Open Sans Light" panose="020B0306030504020204" pitchFamily="34" charset="0"/>
              </a:rPr>
              <a:t>What is cost modelling?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12045"/>
                </a:solidFill>
                <a:latin typeface="Open Sans Light" panose="020B0306030504020204" pitchFamily="34" charset="0"/>
              </a:rPr>
              <a:t>When to use cost modelling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12045"/>
                </a:solidFill>
                <a:latin typeface="Open Sans Light" panose="020B0306030504020204" pitchFamily="34" charset="0"/>
              </a:rPr>
              <a:t>Selecting the right cost model</a:t>
            </a:r>
          </a:p>
          <a:p>
            <a:pPr>
              <a:lnSpc>
                <a:spcPct val="250000"/>
              </a:lnSpc>
            </a:pPr>
            <a:r>
              <a:rPr lang="en-GB" sz="1400" b="1" dirty="0">
                <a:solidFill>
                  <a:srgbClr val="012045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Case Study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12045"/>
                </a:solidFill>
                <a:latin typeface="Open Sans Light" panose="020B0306030504020204" pitchFamily="34" charset="0"/>
              </a:rPr>
              <a:t>Optimising a recipe cost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12045"/>
                </a:solidFill>
                <a:latin typeface="Open Sans Light" panose="020B0306030504020204" pitchFamily="34" charset="0"/>
              </a:rPr>
              <a:t>Optimising specific material costs</a:t>
            </a:r>
            <a:endParaRPr lang="en-GB" sz="1400" dirty="0">
              <a:solidFill>
                <a:srgbClr val="012045"/>
              </a:solidFill>
              <a:effectLst/>
              <a:latin typeface="Open Sans Light" panose="020B0306030504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B18ECE-508D-604C-9329-FB957C6E1F8C}"/>
              </a:ext>
            </a:extLst>
          </p:cNvPr>
          <p:cNvSpPr txBox="1"/>
          <p:nvPr/>
        </p:nvSpPr>
        <p:spPr>
          <a:xfrm>
            <a:off x="8760296" y="653905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9EE2"/>
                </a:solidFill>
                <a:latin typeface="Bariol" panose="02000506040000020003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Agenda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0EFB5F7-6282-7C4D-983B-14E5879C0566}"/>
              </a:ext>
            </a:extLst>
          </p:cNvPr>
          <p:cNvSpPr/>
          <p:nvPr/>
        </p:nvSpPr>
        <p:spPr>
          <a:xfrm>
            <a:off x="771804" y="2688454"/>
            <a:ext cx="19511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>
                <a:solidFill>
                  <a:srgbClr val="012045"/>
                </a:solidFill>
                <a:latin typeface="Open Sans Light" panose="020B0306030504020204" pitchFamily="34" charset="0"/>
              </a:rPr>
              <a:t>Oct 2020 </a:t>
            </a:r>
            <a:r>
              <a:rPr lang="en-GB" sz="1200" dirty="0">
                <a:solidFill>
                  <a:srgbClr val="009EE2"/>
                </a:solidFill>
                <a:latin typeface="Open Sans Light" panose="020B0306030504020204" pitchFamily="34" charset="0"/>
              </a:rPr>
              <a:t> </a:t>
            </a:r>
            <a:r>
              <a:rPr lang="en-GB" sz="1200" b="1" dirty="0">
                <a:solidFill>
                  <a:srgbClr val="009EE2"/>
                </a:solidFill>
                <a:latin typeface="Bariol" panose="02000506040000020003" pitchFamily="2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|</a:t>
            </a:r>
            <a:r>
              <a:rPr lang="en-GB" sz="1200" dirty="0">
                <a:solidFill>
                  <a:srgbClr val="009EE2"/>
                </a:solidFill>
                <a:latin typeface="Open Sans Light" panose="020B0306030504020204" pitchFamily="34" charset="0"/>
              </a:rPr>
              <a:t>  </a:t>
            </a:r>
            <a:r>
              <a:rPr lang="en-GB" sz="1200" dirty="0">
                <a:solidFill>
                  <a:srgbClr val="012045"/>
                </a:solidFill>
                <a:latin typeface="Open Sans Light" panose="020B0306030504020204" pitchFamily="34" charset="0"/>
              </a:rPr>
              <a:t>Presented by:</a:t>
            </a:r>
            <a:endParaRPr lang="en-GB" sz="1200" dirty="0">
              <a:solidFill>
                <a:srgbClr val="012045"/>
              </a:solidFill>
              <a:effectLst/>
              <a:latin typeface="Open Sans Light" panose="020B0306030504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B3C3469-29DC-4455-99E3-1F327FB85933}"/>
              </a:ext>
            </a:extLst>
          </p:cNvPr>
          <p:cNvSpPr/>
          <p:nvPr/>
        </p:nvSpPr>
        <p:spPr>
          <a:xfrm>
            <a:off x="960439" y="6627549"/>
            <a:ext cx="672497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The training material is Copyright © 2020 Frost Procurement Adventurer Ltd. The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Mintec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related data is copyright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Mintec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Ltd 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36828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FD7C4F7-0877-4B5B-92BB-07D349A4F892}"/>
              </a:ext>
            </a:extLst>
          </p:cNvPr>
          <p:cNvSpPr txBox="1"/>
          <p:nvPr/>
        </p:nvSpPr>
        <p:spPr>
          <a:xfrm>
            <a:off x="9523441" y="107340"/>
            <a:ext cx="2621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What is cost modelling?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05CDDF-22F9-5247-9A63-D31DEAD32AFA}"/>
              </a:ext>
            </a:extLst>
          </p:cNvPr>
          <p:cNvSpPr txBox="1"/>
          <p:nvPr/>
        </p:nvSpPr>
        <p:spPr>
          <a:xfrm>
            <a:off x="714182" y="480855"/>
            <a:ext cx="11934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There are many different types of cost models. Some fundamental ones: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4E862E0-7250-A843-A132-130E16FDA8A5}"/>
              </a:ext>
            </a:extLst>
          </p:cNvPr>
          <p:cNvGrpSpPr/>
          <p:nvPr/>
        </p:nvGrpSpPr>
        <p:grpSpPr>
          <a:xfrm>
            <a:off x="623392" y="1484784"/>
            <a:ext cx="11163451" cy="4756726"/>
            <a:chOff x="623392" y="1484784"/>
            <a:chExt cx="11163451" cy="4756726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8F3163D-823B-4FC8-AA5E-90834EFAE7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" r="72561"/>
            <a:stretch/>
          </p:blipFill>
          <p:spPr>
            <a:xfrm>
              <a:off x="858122" y="1546875"/>
              <a:ext cx="2736000" cy="4618429"/>
            </a:xfrm>
            <a:prstGeom prst="rect">
              <a:avLst/>
            </a:prstGeom>
          </p:spPr>
        </p:pic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5F875831-6934-40C2-8B0E-A5E4C2D9CB0E}"/>
                </a:ext>
              </a:extLst>
            </p:cNvPr>
            <p:cNvSpPr/>
            <p:nvPr/>
          </p:nvSpPr>
          <p:spPr>
            <a:xfrm>
              <a:off x="623392" y="1484784"/>
              <a:ext cx="3205461" cy="4744521"/>
            </a:xfrm>
            <a:prstGeom prst="roundRect">
              <a:avLst>
                <a:gd name="adj" fmla="val 935"/>
              </a:avLst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A57BC162-8E62-4B65-8DC5-605BE73045E1}"/>
                </a:ext>
              </a:extLst>
            </p:cNvPr>
            <p:cNvSpPr/>
            <p:nvPr/>
          </p:nvSpPr>
          <p:spPr>
            <a:xfrm>
              <a:off x="3900862" y="1496989"/>
              <a:ext cx="4032448" cy="4744521"/>
            </a:xfrm>
            <a:prstGeom prst="roundRect">
              <a:avLst>
                <a:gd name="adj" fmla="val 935"/>
              </a:avLst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AAF0C25B-9344-4F44-91B0-ECF858257864}"/>
                </a:ext>
              </a:extLst>
            </p:cNvPr>
            <p:cNvSpPr/>
            <p:nvPr/>
          </p:nvSpPr>
          <p:spPr>
            <a:xfrm>
              <a:off x="8048522" y="1494076"/>
              <a:ext cx="3738321" cy="4744521"/>
            </a:xfrm>
            <a:prstGeom prst="roundRect">
              <a:avLst>
                <a:gd name="adj" fmla="val 935"/>
              </a:avLst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DCB35C9-829F-F146-809E-DA1DA432D0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9063" r="34837"/>
            <a:stretch/>
          </p:blipFill>
          <p:spPr>
            <a:xfrm>
              <a:off x="4151784" y="1546875"/>
              <a:ext cx="3600000" cy="4618429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63E2161-4DDE-9140-843A-4B87EF39ED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5523" r="-1623"/>
            <a:stretch/>
          </p:blipFill>
          <p:spPr>
            <a:xfrm>
              <a:off x="8117682" y="1546874"/>
              <a:ext cx="3600000" cy="4618429"/>
            </a:xfrm>
            <a:prstGeom prst="rect">
              <a:avLst/>
            </a:prstGeom>
          </p:spPr>
        </p:pic>
      </p:grpSp>
      <p:sp>
        <p:nvSpPr>
          <p:cNvPr id="24" name="Rectangle: Rounded Corners 2">
            <a:extLst>
              <a:ext uri="{FF2B5EF4-FFF2-40B4-BE49-F238E27FC236}">
                <a16:creationId xmlns:a16="http://schemas.microsoft.com/office/drawing/2014/main" id="{58B2B4CD-4668-E044-BA81-67E4D90198A6}"/>
              </a:ext>
            </a:extLst>
          </p:cNvPr>
          <p:cNvSpPr/>
          <p:nvPr/>
        </p:nvSpPr>
        <p:spPr>
          <a:xfrm>
            <a:off x="623392" y="1052736"/>
            <a:ext cx="3205461" cy="369331"/>
          </a:xfrm>
          <a:prstGeom prst="roundRect">
            <a:avLst>
              <a:gd name="adj" fmla="val 7279"/>
            </a:avLst>
          </a:prstGeom>
          <a:solidFill>
            <a:srgbClr val="012045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Cost Breakdown</a:t>
            </a:r>
          </a:p>
        </p:txBody>
      </p:sp>
      <p:sp>
        <p:nvSpPr>
          <p:cNvPr id="25" name="Rectangle: Rounded Corners 3">
            <a:extLst>
              <a:ext uri="{FF2B5EF4-FFF2-40B4-BE49-F238E27FC236}">
                <a16:creationId xmlns:a16="http://schemas.microsoft.com/office/drawing/2014/main" id="{DF4657B8-7FD2-264C-B2A6-F3B15CBFB6F3}"/>
              </a:ext>
            </a:extLst>
          </p:cNvPr>
          <p:cNvSpPr/>
          <p:nvPr/>
        </p:nvSpPr>
        <p:spPr>
          <a:xfrm>
            <a:off x="8048522" y="1052736"/>
            <a:ext cx="3738321" cy="369331"/>
          </a:xfrm>
          <a:prstGeom prst="roundRect">
            <a:avLst>
              <a:gd name="adj" fmla="val 7279"/>
            </a:avLst>
          </a:prstGeom>
          <a:solidFill>
            <a:srgbClr val="012045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Total Cost of Ownership</a:t>
            </a:r>
          </a:p>
        </p:txBody>
      </p:sp>
      <p:sp>
        <p:nvSpPr>
          <p:cNvPr id="26" name="Rectangle: Rounded Corners 4">
            <a:extLst>
              <a:ext uri="{FF2B5EF4-FFF2-40B4-BE49-F238E27FC236}">
                <a16:creationId xmlns:a16="http://schemas.microsoft.com/office/drawing/2014/main" id="{603710BA-B2B0-EF46-9781-A13FB24A7B40}"/>
              </a:ext>
            </a:extLst>
          </p:cNvPr>
          <p:cNvSpPr/>
          <p:nvPr/>
        </p:nvSpPr>
        <p:spPr>
          <a:xfrm>
            <a:off x="3900862" y="1055262"/>
            <a:ext cx="4032448" cy="369331"/>
          </a:xfrm>
          <a:prstGeom prst="roundRect">
            <a:avLst>
              <a:gd name="adj" fmla="val 7279"/>
            </a:avLst>
          </a:prstGeom>
          <a:solidFill>
            <a:srgbClr val="012045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Should</a:t>
            </a:r>
            <a:r>
              <a:rPr lang="en-GB" dirty="0">
                <a:solidFill>
                  <a:schemeClr val="bg1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Cost</a:t>
            </a:r>
          </a:p>
        </p:txBody>
      </p:sp>
    </p:spTree>
    <p:extLst>
      <p:ext uri="{BB962C8B-B14F-4D97-AF65-F5344CB8AC3E}">
        <p14:creationId xmlns:p14="http://schemas.microsoft.com/office/powerpoint/2010/main" val="13212559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76045C-6AA0-467F-9876-4C87AA20D0C3}"/>
              </a:ext>
            </a:extLst>
          </p:cNvPr>
          <p:cNvSpPr txBox="1"/>
          <p:nvPr/>
        </p:nvSpPr>
        <p:spPr>
          <a:xfrm>
            <a:off x="9090631" y="107340"/>
            <a:ext cx="3054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When to use cost modelling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7D8833A-0D31-4AE0-8D37-0E55FCA246ED}"/>
              </a:ext>
            </a:extLst>
          </p:cNvPr>
          <p:cNvSpPr txBox="1">
            <a:spLocks/>
          </p:cNvSpPr>
          <p:nvPr/>
        </p:nvSpPr>
        <p:spPr>
          <a:xfrm>
            <a:off x="206988" y="476672"/>
            <a:ext cx="11809312" cy="37906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8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Cost modelling is valuable at a number of stages of the procurement process: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9B955C6-0FD1-4963-B192-1B77EB0D896E}"/>
              </a:ext>
            </a:extLst>
          </p:cNvPr>
          <p:cNvSpPr/>
          <p:nvPr/>
        </p:nvSpPr>
        <p:spPr>
          <a:xfrm>
            <a:off x="1775524" y="3009426"/>
            <a:ext cx="1555791" cy="942392"/>
          </a:xfrm>
          <a:prstGeom prst="roundRect">
            <a:avLst>
              <a:gd name="adj" fmla="val 3796"/>
            </a:avLst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Kick Off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54D26AE-E1C6-4624-B49E-10651A1FA370}"/>
              </a:ext>
            </a:extLst>
          </p:cNvPr>
          <p:cNvSpPr/>
          <p:nvPr/>
        </p:nvSpPr>
        <p:spPr>
          <a:xfrm>
            <a:off x="7142183" y="3009426"/>
            <a:ext cx="1555791" cy="942392"/>
          </a:xfrm>
          <a:prstGeom prst="roundRect">
            <a:avLst>
              <a:gd name="adj" fmla="val 3796"/>
            </a:avLst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Buy &amp; Contract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840D37B-CA8E-4CEE-8B9C-F22E6353F4E3}"/>
              </a:ext>
            </a:extLst>
          </p:cNvPr>
          <p:cNvSpPr/>
          <p:nvPr/>
        </p:nvSpPr>
        <p:spPr>
          <a:xfrm>
            <a:off x="3564410" y="3009426"/>
            <a:ext cx="1555791" cy="942392"/>
          </a:xfrm>
          <a:prstGeom prst="roundRect">
            <a:avLst>
              <a:gd name="adj" fmla="val 3796"/>
            </a:avLst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319E44D-8BB8-433F-9FDE-8F307F91736E}"/>
              </a:ext>
            </a:extLst>
          </p:cNvPr>
          <p:cNvSpPr/>
          <p:nvPr/>
        </p:nvSpPr>
        <p:spPr>
          <a:xfrm>
            <a:off x="5353297" y="3009426"/>
            <a:ext cx="1555791" cy="942392"/>
          </a:xfrm>
          <a:prstGeom prst="roundRect">
            <a:avLst>
              <a:gd name="adj" fmla="val 3796"/>
            </a:avLst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B709805-6F9A-4339-899C-75204D3DDDC0}"/>
              </a:ext>
            </a:extLst>
          </p:cNvPr>
          <p:cNvSpPr/>
          <p:nvPr/>
        </p:nvSpPr>
        <p:spPr>
          <a:xfrm>
            <a:off x="8931069" y="3009426"/>
            <a:ext cx="1555791" cy="942392"/>
          </a:xfrm>
          <a:prstGeom prst="roundRect">
            <a:avLst>
              <a:gd name="adj" fmla="val 3796"/>
            </a:avLst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Implement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904FD75-77CE-4D2B-AE96-530D88DAB2CA}"/>
              </a:ext>
            </a:extLst>
          </p:cNvPr>
          <p:cNvSpPr/>
          <p:nvPr/>
        </p:nvSpPr>
        <p:spPr>
          <a:xfrm>
            <a:off x="3569076" y="4524094"/>
            <a:ext cx="1555791" cy="942392"/>
          </a:xfrm>
          <a:prstGeom prst="roundRect">
            <a:avLst>
              <a:gd name="adj" fmla="val 3796"/>
            </a:avLst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Out of cycle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research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51BF755-ABE2-47DE-B479-D9BAC8D376FD}"/>
              </a:ext>
            </a:extLst>
          </p:cNvPr>
          <p:cNvSpPr/>
          <p:nvPr/>
        </p:nvSpPr>
        <p:spPr>
          <a:xfrm>
            <a:off x="7156176" y="4524094"/>
            <a:ext cx="1555791" cy="942392"/>
          </a:xfrm>
          <a:prstGeom prst="roundRect">
            <a:avLst>
              <a:gd name="adj" fmla="val 3796"/>
            </a:avLst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Review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F700B0A-E4C7-4537-903D-C163B2D701E5}"/>
              </a:ext>
            </a:extLst>
          </p:cNvPr>
          <p:cNvSpPr/>
          <p:nvPr/>
        </p:nvSpPr>
        <p:spPr>
          <a:xfrm>
            <a:off x="1775523" y="2709260"/>
            <a:ext cx="1555791" cy="300166"/>
          </a:xfrm>
          <a:prstGeom prst="roundRect">
            <a:avLst>
              <a:gd name="adj" fmla="val 16229"/>
            </a:avLst>
          </a:prstGeom>
          <a:solidFill>
            <a:srgbClr val="01204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1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F776776-458C-4F52-9026-E5AC1AF8AC17}"/>
              </a:ext>
            </a:extLst>
          </p:cNvPr>
          <p:cNvSpPr/>
          <p:nvPr/>
        </p:nvSpPr>
        <p:spPr>
          <a:xfrm>
            <a:off x="3564410" y="2709260"/>
            <a:ext cx="1555791" cy="300166"/>
          </a:xfrm>
          <a:prstGeom prst="roundRect">
            <a:avLst>
              <a:gd name="adj" fmla="val 10013"/>
            </a:avLst>
          </a:prstGeom>
          <a:solidFill>
            <a:srgbClr val="01204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2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921A826-6F4F-44AF-85C2-1B78A0337DC2}"/>
              </a:ext>
            </a:extLst>
          </p:cNvPr>
          <p:cNvSpPr/>
          <p:nvPr/>
        </p:nvSpPr>
        <p:spPr>
          <a:xfrm>
            <a:off x="5353295" y="2709260"/>
            <a:ext cx="1555791" cy="300166"/>
          </a:xfrm>
          <a:prstGeom prst="roundRect">
            <a:avLst>
              <a:gd name="adj" fmla="val 13121"/>
            </a:avLst>
          </a:prstGeom>
          <a:solidFill>
            <a:srgbClr val="01204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3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F7162D6-B7BF-444C-86EA-20EF0C5EEC41}"/>
              </a:ext>
            </a:extLst>
          </p:cNvPr>
          <p:cNvSpPr/>
          <p:nvPr/>
        </p:nvSpPr>
        <p:spPr>
          <a:xfrm>
            <a:off x="8929155" y="2709260"/>
            <a:ext cx="1555791" cy="300166"/>
          </a:xfrm>
          <a:prstGeom prst="roundRect">
            <a:avLst>
              <a:gd name="adj" fmla="val 13121"/>
            </a:avLst>
          </a:prstGeom>
          <a:solidFill>
            <a:srgbClr val="01204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5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D5058EA-685C-47B4-B01D-F63D86D9585C}"/>
              </a:ext>
            </a:extLst>
          </p:cNvPr>
          <p:cNvSpPr/>
          <p:nvPr/>
        </p:nvSpPr>
        <p:spPr>
          <a:xfrm>
            <a:off x="7142179" y="2709260"/>
            <a:ext cx="1555791" cy="300166"/>
          </a:xfrm>
          <a:prstGeom prst="roundRect">
            <a:avLst>
              <a:gd name="adj" fmla="val 10013"/>
            </a:avLst>
          </a:prstGeom>
          <a:solidFill>
            <a:srgbClr val="01204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4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C6E7035-8D1F-4085-B7E6-505394B62DEE}"/>
              </a:ext>
            </a:extLst>
          </p:cNvPr>
          <p:cNvSpPr/>
          <p:nvPr/>
        </p:nvSpPr>
        <p:spPr>
          <a:xfrm>
            <a:off x="7156176" y="4237926"/>
            <a:ext cx="1555791" cy="300166"/>
          </a:xfrm>
          <a:prstGeom prst="roundRect">
            <a:avLst>
              <a:gd name="adj" fmla="val 6904"/>
            </a:avLst>
          </a:prstGeom>
          <a:solidFill>
            <a:srgbClr val="01204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6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BA8875D-A91B-49F4-A0F5-5733758D58EE}"/>
              </a:ext>
            </a:extLst>
          </p:cNvPr>
          <p:cNvSpPr/>
          <p:nvPr/>
        </p:nvSpPr>
        <p:spPr>
          <a:xfrm>
            <a:off x="3569076" y="4223927"/>
            <a:ext cx="1555791" cy="300166"/>
          </a:xfrm>
          <a:prstGeom prst="roundRect">
            <a:avLst>
              <a:gd name="adj" fmla="val 15807"/>
            </a:avLst>
          </a:prstGeom>
          <a:solidFill>
            <a:srgbClr val="01204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659E8AE-DBE6-41B3-AAD8-BC28D1FB5E79}"/>
              </a:ext>
            </a:extLst>
          </p:cNvPr>
          <p:cNvSpPr txBox="1"/>
          <p:nvPr/>
        </p:nvSpPr>
        <p:spPr>
          <a:xfrm>
            <a:off x="3328975" y="3141307"/>
            <a:ext cx="2023365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GB" dirty="0">
                <a:latin typeface="Bariol" panose="02000506040000020003" pitchFamily="2" charset="0"/>
                <a:cs typeface="Open Sans Light" panose="020B0306030504020204" pitchFamily="34" charset="0"/>
              </a:rPr>
              <a:t>Business </a:t>
            </a:r>
          </a:p>
          <a:p>
            <a:pPr algn="ctr"/>
            <a:r>
              <a:rPr lang="en-GB" dirty="0">
                <a:latin typeface="Bariol" panose="02000506040000020003" pitchFamily="2" charset="0"/>
                <a:cs typeface="Open Sans Light" panose="020B0306030504020204" pitchFamily="34" charset="0"/>
              </a:rPr>
              <a:t>Requirements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C0B1CC6-8D63-4581-BD15-FB6E3EF3B0CD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3331312" y="3480621"/>
            <a:ext cx="233094" cy="0"/>
          </a:xfrm>
          <a:prstGeom prst="straightConnector1">
            <a:avLst/>
          </a:prstGeom>
          <a:ln w="38100">
            <a:solidFill>
              <a:srgbClr val="009EE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56A6B4A-502A-4767-8186-B50F072FF88F}"/>
              </a:ext>
            </a:extLst>
          </p:cNvPr>
          <p:cNvCxnSpPr>
            <a:cxnSpLocks/>
            <a:stCxn id="5" idx="3"/>
            <a:endCxn id="9" idx="1"/>
          </p:cNvCxnSpPr>
          <p:nvPr/>
        </p:nvCxnSpPr>
        <p:spPr>
          <a:xfrm>
            <a:off x="8697974" y="3480621"/>
            <a:ext cx="233095" cy="0"/>
          </a:xfrm>
          <a:prstGeom prst="straightConnector1">
            <a:avLst/>
          </a:prstGeom>
          <a:ln w="38100">
            <a:solidFill>
              <a:srgbClr val="009EE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5A6F7E8-D593-4E30-9E4A-31CDE01B1E54}"/>
              </a:ext>
            </a:extLst>
          </p:cNvPr>
          <p:cNvCxnSpPr>
            <a:cxnSpLocks/>
            <a:stCxn id="8" idx="3"/>
            <a:endCxn id="5" idx="1"/>
          </p:cNvCxnSpPr>
          <p:nvPr/>
        </p:nvCxnSpPr>
        <p:spPr>
          <a:xfrm>
            <a:off x="6909088" y="3480621"/>
            <a:ext cx="233095" cy="0"/>
          </a:xfrm>
          <a:prstGeom prst="straightConnector1">
            <a:avLst/>
          </a:prstGeom>
          <a:ln w="38100">
            <a:solidFill>
              <a:srgbClr val="009EE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05B7960-15E1-42D1-B127-D7F3A96E7C9E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5120198" y="3480621"/>
            <a:ext cx="233096" cy="0"/>
          </a:xfrm>
          <a:prstGeom prst="straightConnector1">
            <a:avLst/>
          </a:prstGeom>
          <a:ln w="38100">
            <a:solidFill>
              <a:srgbClr val="009EE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E7EEAA63-2919-45DE-B597-742D16658150}"/>
              </a:ext>
            </a:extLst>
          </p:cNvPr>
          <p:cNvCxnSpPr>
            <a:stCxn id="9" idx="3"/>
            <a:endCxn id="11" idx="3"/>
          </p:cNvCxnSpPr>
          <p:nvPr/>
        </p:nvCxnSpPr>
        <p:spPr>
          <a:xfrm flipH="1">
            <a:off x="8711964" y="3480621"/>
            <a:ext cx="1774892" cy="1514668"/>
          </a:xfrm>
          <a:prstGeom prst="bentConnector3">
            <a:avLst>
              <a:gd name="adj1" fmla="val -6046"/>
            </a:avLst>
          </a:prstGeom>
          <a:solidFill>
            <a:schemeClr val="tx1">
              <a:lumMod val="65000"/>
              <a:lumOff val="35000"/>
            </a:schemeClr>
          </a:solidFill>
          <a:ln w="19050">
            <a:solidFill>
              <a:srgbClr val="009E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B45D57C2-CBD3-4930-A232-CD637AAD91C0}"/>
              </a:ext>
            </a:extLst>
          </p:cNvPr>
          <p:cNvCxnSpPr>
            <a:cxnSpLocks/>
            <a:stCxn id="10" idx="1"/>
            <a:endCxn id="4" idx="1"/>
          </p:cNvCxnSpPr>
          <p:nvPr/>
        </p:nvCxnSpPr>
        <p:spPr>
          <a:xfrm rot="10800000">
            <a:off x="1775526" y="3480621"/>
            <a:ext cx="1793551" cy="1514668"/>
          </a:xfrm>
          <a:prstGeom prst="bentConnector3">
            <a:avLst>
              <a:gd name="adj1" fmla="val 107544"/>
            </a:avLst>
          </a:prstGeom>
          <a:solidFill>
            <a:schemeClr val="tx1">
              <a:lumMod val="65000"/>
              <a:lumOff val="35000"/>
            </a:schemeClr>
          </a:solidFill>
          <a:ln w="19050">
            <a:solidFill>
              <a:srgbClr val="009E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39BE041-D255-4E05-8E8A-903A4D0A4F3C}"/>
              </a:ext>
            </a:extLst>
          </p:cNvPr>
          <p:cNvCxnSpPr>
            <a:cxnSpLocks/>
            <a:stCxn id="11" idx="1"/>
            <a:endCxn id="10" idx="3"/>
          </p:cNvCxnSpPr>
          <p:nvPr/>
        </p:nvCxnSpPr>
        <p:spPr>
          <a:xfrm flipH="1">
            <a:off x="5124863" y="4995289"/>
            <a:ext cx="2031310" cy="0"/>
          </a:xfrm>
          <a:prstGeom prst="straightConnector1">
            <a:avLst/>
          </a:prstGeom>
          <a:solidFill>
            <a:schemeClr val="tx1">
              <a:lumMod val="65000"/>
              <a:lumOff val="35000"/>
            </a:schemeClr>
          </a:solidFill>
          <a:ln w="19050">
            <a:solidFill>
              <a:srgbClr val="009E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80B53EB4-34A8-4ED8-B425-624D5C146735}"/>
              </a:ext>
            </a:extLst>
          </p:cNvPr>
          <p:cNvSpPr txBox="1"/>
          <p:nvPr/>
        </p:nvSpPr>
        <p:spPr>
          <a:xfrm>
            <a:off x="5257708" y="3161829"/>
            <a:ext cx="1703593" cy="369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GB" dirty="0">
                <a:latin typeface="Bariol" panose="02000506040000020003" pitchFamily="2" charset="0"/>
                <a:cs typeface="Open Sans Light" panose="020B0306030504020204" pitchFamily="34" charset="0"/>
              </a:rPr>
              <a:t>Sourcing </a:t>
            </a:r>
          </a:p>
          <a:p>
            <a:pPr algn="ctr"/>
            <a:r>
              <a:rPr lang="en-GB" dirty="0">
                <a:latin typeface="Bariol" panose="02000506040000020003" pitchFamily="2" charset="0"/>
                <a:cs typeface="Open Sans Light" panose="020B0306030504020204" pitchFamily="34" charset="0"/>
              </a:rPr>
              <a:t>Plan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03D59B4-9F56-4E51-8970-878F237D0688}"/>
              </a:ext>
            </a:extLst>
          </p:cNvPr>
          <p:cNvGrpSpPr/>
          <p:nvPr/>
        </p:nvGrpSpPr>
        <p:grpSpPr>
          <a:xfrm>
            <a:off x="191345" y="1152374"/>
            <a:ext cx="11785635" cy="5197598"/>
            <a:chOff x="191345" y="1152374"/>
            <a:chExt cx="11785635" cy="5197598"/>
          </a:xfrm>
        </p:grpSpPr>
        <p:sp>
          <p:nvSpPr>
            <p:cNvPr id="29" name="Text Placeholder 3">
              <a:extLst>
                <a:ext uri="{FF2B5EF4-FFF2-40B4-BE49-F238E27FC236}">
                  <a16:creationId xmlns:a16="http://schemas.microsoft.com/office/drawing/2014/main" id="{FC82A4CB-AFB2-4722-89DC-C0687DD8F6B7}"/>
                </a:ext>
              </a:extLst>
            </p:cNvPr>
            <p:cNvSpPr txBox="1">
              <a:spLocks/>
            </p:cNvSpPr>
            <p:nvPr/>
          </p:nvSpPr>
          <p:spPr>
            <a:xfrm>
              <a:off x="3071664" y="5970907"/>
              <a:ext cx="3384376" cy="3790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sz="1500" i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What should a material cost?</a:t>
              </a:r>
            </a:p>
          </p:txBody>
        </p:sp>
        <p:sp>
          <p:nvSpPr>
            <p:cNvPr id="36" name="Text Placeholder 3">
              <a:extLst>
                <a:ext uri="{FF2B5EF4-FFF2-40B4-BE49-F238E27FC236}">
                  <a16:creationId xmlns:a16="http://schemas.microsoft.com/office/drawing/2014/main" id="{48C8076D-65FF-429A-9C72-21B2B47C77EB}"/>
                </a:ext>
              </a:extLst>
            </p:cNvPr>
            <p:cNvSpPr txBox="1">
              <a:spLocks/>
            </p:cNvSpPr>
            <p:nvPr/>
          </p:nvSpPr>
          <p:spPr>
            <a:xfrm>
              <a:off x="191345" y="1152374"/>
              <a:ext cx="4342293" cy="3790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sz="1500" i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What impact does the recipe design and specification have on the finished product cost?</a:t>
              </a:r>
            </a:p>
          </p:txBody>
        </p:sp>
        <p:sp>
          <p:nvSpPr>
            <p:cNvPr id="38" name="Text Placeholder 3">
              <a:extLst>
                <a:ext uri="{FF2B5EF4-FFF2-40B4-BE49-F238E27FC236}">
                  <a16:creationId xmlns:a16="http://schemas.microsoft.com/office/drawing/2014/main" id="{B14FCE82-83B8-4C9E-AC3E-2C2E43C7BF13}"/>
                </a:ext>
              </a:extLst>
            </p:cNvPr>
            <p:cNvSpPr txBox="1">
              <a:spLocks/>
            </p:cNvSpPr>
            <p:nvPr/>
          </p:nvSpPr>
          <p:spPr>
            <a:xfrm>
              <a:off x="4533638" y="1158702"/>
              <a:ext cx="2640620" cy="3790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sz="1500" i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How do costs change by origin and supplier?</a:t>
              </a:r>
            </a:p>
          </p:txBody>
        </p:sp>
        <p:sp>
          <p:nvSpPr>
            <p:cNvPr id="40" name="Text Placeholder 3">
              <a:extLst>
                <a:ext uri="{FF2B5EF4-FFF2-40B4-BE49-F238E27FC236}">
                  <a16:creationId xmlns:a16="http://schemas.microsoft.com/office/drawing/2014/main" id="{3DDDD087-F5A4-44AF-9E8C-8E056500A51B}"/>
                </a:ext>
              </a:extLst>
            </p:cNvPr>
            <p:cNvSpPr txBox="1">
              <a:spLocks/>
            </p:cNvSpPr>
            <p:nvPr/>
          </p:nvSpPr>
          <p:spPr>
            <a:xfrm>
              <a:off x="7174258" y="1177727"/>
              <a:ext cx="2234110" cy="3790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sz="1500" i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Which variables can I negotiate over?</a:t>
              </a:r>
            </a:p>
          </p:txBody>
        </p:sp>
        <p:sp>
          <p:nvSpPr>
            <p:cNvPr id="46" name="Text Placeholder 3">
              <a:extLst>
                <a:ext uri="{FF2B5EF4-FFF2-40B4-BE49-F238E27FC236}">
                  <a16:creationId xmlns:a16="http://schemas.microsoft.com/office/drawing/2014/main" id="{610F5CE3-A84D-4FAD-BB53-DAEDFD0640AD}"/>
                </a:ext>
              </a:extLst>
            </p:cNvPr>
            <p:cNvSpPr txBox="1">
              <a:spLocks/>
            </p:cNvSpPr>
            <p:nvPr/>
          </p:nvSpPr>
          <p:spPr>
            <a:xfrm>
              <a:off x="9336360" y="1164040"/>
              <a:ext cx="2640620" cy="3790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sz="1500" i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How do we manage changes post contract?</a:t>
              </a:r>
            </a:p>
          </p:txBody>
        </p: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8048CD72-F7D9-4518-A70D-46B28DEE2C97}"/>
                </a:ext>
              </a:extLst>
            </p:cNvPr>
            <p:cNvCxnSpPr>
              <a:cxnSpLocks/>
            </p:cNvCxnSpPr>
            <p:nvPr/>
          </p:nvCxnSpPr>
          <p:spPr>
            <a:xfrm>
              <a:off x="4340657" y="5608550"/>
              <a:ext cx="0" cy="340730"/>
            </a:xfrm>
            <a:prstGeom prst="line">
              <a:avLst/>
            </a:prstGeom>
            <a:noFill/>
            <a:ln w="28575">
              <a:solidFill>
                <a:schemeClr val="tx1">
                  <a:lumMod val="50000"/>
                  <a:lumOff val="50000"/>
                </a:schemeClr>
              </a:solidFill>
              <a:headEnd type="oval" w="med" len="med"/>
              <a:tailEnd type="oval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03FA4CD-8529-4A06-8E24-CEFD4A3C7540}"/>
                </a:ext>
              </a:extLst>
            </p:cNvPr>
            <p:cNvCxnSpPr/>
            <p:nvPr/>
          </p:nvCxnSpPr>
          <p:spPr>
            <a:xfrm>
              <a:off x="3791744" y="1740936"/>
              <a:ext cx="0" cy="825761"/>
            </a:xfrm>
            <a:prstGeom prst="line">
              <a:avLst/>
            </a:prstGeom>
            <a:noFill/>
            <a:ln w="28575">
              <a:solidFill>
                <a:schemeClr val="tx1">
                  <a:lumMod val="50000"/>
                  <a:lumOff val="50000"/>
                </a:schemeClr>
              </a:solidFill>
              <a:headEnd type="oval" w="med" len="med"/>
              <a:tailEnd type="oval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D1F2C0CC-BE1B-423D-B6EE-35B0FA89DA44}"/>
                </a:ext>
              </a:extLst>
            </p:cNvPr>
            <p:cNvCxnSpPr/>
            <p:nvPr/>
          </p:nvCxnSpPr>
          <p:spPr>
            <a:xfrm>
              <a:off x="6168008" y="1740935"/>
              <a:ext cx="0" cy="825761"/>
            </a:xfrm>
            <a:prstGeom prst="line">
              <a:avLst/>
            </a:prstGeom>
            <a:noFill/>
            <a:ln w="28575">
              <a:solidFill>
                <a:schemeClr val="tx1">
                  <a:lumMod val="50000"/>
                  <a:lumOff val="50000"/>
                </a:schemeClr>
              </a:solidFill>
              <a:headEnd type="oval" w="med" len="med"/>
              <a:tailEnd type="oval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15166D20-5B99-4EF2-88C9-88E198898EDF}"/>
                </a:ext>
              </a:extLst>
            </p:cNvPr>
            <p:cNvCxnSpPr/>
            <p:nvPr/>
          </p:nvCxnSpPr>
          <p:spPr>
            <a:xfrm>
              <a:off x="9768408" y="1740935"/>
              <a:ext cx="0" cy="825761"/>
            </a:xfrm>
            <a:prstGeom prst="line">
              <a:avLst/>
            </a:prstGeom>
            <a:noFill/>
            <a:ln w="28575">
              <a:solidFill>
                <a:schemeClr val="tx1">
                  <a:lumMod val="50000"/>
                  <a:lumOff val="50000"/>
                </a:schemeClr>
              </a:solidFill>
              <a:headEnd type="oval" w="med" len="med"/>
              <a:tailEnd type="oval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3E519C24-E5A1-4A06-8DA1-F7A5074B5B6A}"/>
                </a:ext>
              </a:extLst>
            </p:cNvPr>
            <p:cNvCxnSpPr/>
            <p:nvPr/>
          </p:nvCxnSpPr>
          <p:spPr>
            <a:xfrm>
              <a:off x="7896200" y="1740935"/>
              <a:ext cx="0" cy="825761"/>
            </a:xfrm>
            <a:prstGeom prst="line">
              <a:avLst/>
            </a:prstGeom>
            <a:noFill/>
            <a:ln w="28575">
              <a:solidFill>
                <a:schemeClr val="tx1">
                  <a:lumMod val="50000"/>
                  <a:lumOff val="50000"/>
                </a:schemeClr>
              </a:solidFill>
              <a:headEnd type="oval" w="med" len="med"/>
              <a:tailEnd type="oval" w="med" len="me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  <p:extLst>
      <p:ext uri="{BB962C8B-B14F-4D97-AF65-F5344CB8AC3E}">
        <p14:creationId xmlns:p14="http://schemas.microsoft.com/office/powerpoint/2010/main" val="1974365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7D8833A-0D31-4AE0-8D37-0E55FCA246ED}"/>
              </a:ext>
            </a:extLst>
          </p:cNvPr>
          <p:cNvSpPr txBox="1">
            <a:spLocks/>
          </p:cNvSpPr>
          <p:nvPr/>
        </p:nvSpPr>
        <p:spPr>
          <a:xfrm rot="16200000">
            <a:off x="911296" y="3357120"/>
            <a:ext cx="1963497" cy="37906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800" dirty="0">
                <a:latin typeface="Bariol" panose="02000506040000020003" pitchFamily="2" charset="0"/>
                <a:cs typeface="Open Sans Light" panose="020B0306030504020204" pitchFamily="34" charset="0"/>
              </a:rPr>
              <a:t>Supply Risk</a:t>
            </a: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2ADFD020-8463-4BC7-BBB4-781991C81D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1848709"/>
              </p:ext>
            </p:extLst>
          </p:nvPr>
        </p:nvGraphicFramePr>
        <p:xfrm>
          <a:off x="2207568" y="1504069"/>
          <a:ext cx="8136907" cy="4139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3361">
                  <a:extLst>
                    <a:ext uri="{9D8B030D-6E8A-4147-A177-3AD203B41FA5}">
                      <a16:colId xmlns:a16="http://schemas.microsoft.com/office/drawing/2014/main" val="1082142040"/>
                    </a:ext>
                  </a:extLst>
                </a:gridCol>
                <a:gridCol w="3711773">
                  <a:extLst>
                    <a:ext uri="{9D8B030D-6E8A-4147-A177-3AD203B41FA5}">
                      <a16:colId xmlns:a16="http://schemas.microsoft.com/office/drawing/2014/main" val="4223879686"/>
                    </a:ext>
                  </a:extLst>
                </a:gridCol>
                <a:gridCol w="3711773">
                  <a:extLst>
                    <a:ext uri="{9D8B030D-6E8A-4147-A177-3AD203B41FA5}">
                      <a16:colId xmlns:a16="http://schemas.microsoft.com/office/drawing/2014/main" val="3664558832"/>
                    </a:ext>
                  </a:extLst>
                </a:gridCol>
              </a:tblGrid>
              <a:tr h="1884243"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dirty="0">
                          <a:solidFill>
                            <a:schemeClr val="bg1"/>
                          </a:solidFill>
                          <a:latin typeface="Bariol" panose="02000506040000020003" pitchFamily="2" charset="0"/>
                          <a:cs typeface="Open Sans Light" panose="020B0306030504020204" pitchFamily="34" charset="0"/>
                        </a:rPr>
                        <a:t>High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latin typeface="Bariol" panose="02000506040000020003" pitchFamily="2" charset="0"/>
                          <a:ea typeface="+mn-ea"/>
                          <a:cs typeface="Open Sans Light" panose="020B0306030504020204" pitchFamily="34" charset="0"/>
                        </a:rPr>
                        <a:t>Bottleneck</a:t>
                      </a:r>
                    </a:p>
                    <a:p>
                      <a:pPr algn="ctr"/>
                      <a:endParaRPr lang="en-GB" sz="1800" b="0" i="0" dirty="0">
                        <a:solidFill>
                          <a:schemeClr val="tx1"/>
                        </a:solidFill>
                        <a:latin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algn="ctr"/>
                      <a:r>
                        <a:rPr lang="en-GB" sz="1600" b="0" i="0" dirty="0">
                          <a:solidFill>
                            <a:srgbClr val="009EE2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Assure Supply</a:t>
                      </a:r>
                    </a:p>
                    <a:p>
                      <a:pPr algn="ctr"/>
                      <a:endParaRPr lang="en-GB" sz="1600" b="0" i="0" dirty="0">
                        <a:solidFill>
                          <a:srgbClr val="009EE2"/>
                        </a:solidFill>
                        <a:latin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algn="ctr"/>
                      <a:r>
                        <a:rPr lang="en-GB" sz="1600" b="0" i="0" dirty="0">
                          <a:solidFill>
                            <a:srgbClr val="009EE2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De-bottleneck</a:t>
                      </a:r>
                    </a:p>
                    <a:p>
                      <a:pPr algn="ctr"/>
                      <a:endParaRPr lang="en-GB" sz="1600" b="0" i="0" dirty="0">
                        <a:solidFill>
                          <a:srgbClr val="009EE2"/>
                        </a:solidFill>
                        <a:latin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algn="ctr"/>
                      <a:r>
                        <a:rPr lang="en-GB" sz="1600" b="0" i="0" dirty="0">
                          <a:solidFill>
                            <a:srgbClr val="009EE2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&gt;&gt; Non-profit cost modelling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latinLnBrk="0" hangingPunct="1"/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latin typeface="Bariol" panose="02000506040000020003" pitchFamily="2" charset="0"/>
                          <a:ea typeface="+mn-ea"/>
                          <a:cs typeface="Open Sans Light" panose="020B0306030504020204" pitchFamily="34" charset="0"/>
                        </a:rPr>
                        <a:t>Strategic</a:t>
                      </a:r>
                    </a:p>
                    <a:p>
                      <a:pPr algn="ctr"/>
                      <a:endParaRPr lang="en-GB" sz="1800" b="0" i="0" dirty="0">
                        <a:solidFill>
                          <a:schemeClr val="tx1"/>
                        </a:solidFill>
                        <a:latin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algn="ctr"/>
                      <a:r>
                        <a:rPr lang="en-GB" sz="1600" b="0" i="0" dirty="0">
                          <a:solidFill>
                            <a:srgbClr val="009EE2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Shared long term value</a:t>
                      </a:r>
                    </a:p>
                    <a:p>
                      <a:pPr algn="ctr"/>
                      <a:endParaRPr lang="en-GB" sz="1600" b="0" i="0" dirty="0">
                        <a:solidFill>
                          <a:srgbClr val="009EE2"/>
                        </a:solidFill>
                        <a:latin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algn="ctr"/>
                      <a:r>
                        <a:rPr lang="en-GB" sz="1600" b="0" i="0" dirty="0">
                          <a:solidFill>
                            <a:srgbClr val="009EE2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&gt;&gt; Collaborative cost modelling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6375948"/>
                  </a:ext>
                </a:extLst>
              </a:tr>
              <a:tr h="1835066"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dirty="0">
                          <a:solidFill>
                            <a:schemeClr val="bg1"/>
                          </a:solidFill>
                          <a:latin typeface="Bariol" panose="02000506040000020003" pitchFamily="2" charset="0"/>
                          <a:cs typeface="Open Sans Light" panose="020B0306030504020204" pitchFamily="34" charset="0"/>
                        </a:rPr>
                        <a:t>Low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latin typeface="Bariol" panose="02000506040000020003" pitchFamily="2" charset="0"/>
                          <a:ea typeface="+mn-ea"/>
                          <a:cs typeface="Open Sans Light" panose="020B0306030504020204" pitchFamily="34" charset="0"/>
                        </a:rPr>
                        <a:t>Non Critical</a:t>
                      </a:r>
                    </a:p>
                    <a:p>
                      <a:pPr algn="ctr"/>
                      <a:endParaRPr lang="en-GB" sz="1800" b="0" i="0" dirty="0">
                        <a:solidFill>
                          <a:schemeClr val="tx1"/>
                        </a:solidFill>
                        <a:latin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algn="ctr"/>
                      <a:endParaRPr lang="en-GB" sz="1800" b="0" i="0" dirty="0">
                        <a:solidFill>
                          <a:schemeClr val="tx1"/>
                        </a:solidFill>
                        <a:latin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algn="ctr"/>
                      <a:r>
                        <a:rPr lang="en-GB" sz="1600" b="0" i="0" dirty="0">
                          <a:solidFill>
                            <a:srgbClr val="FF0000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Cost model not worth effort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latin typeface="Bariol" panose="02000506040000020003" pitchFamily="2" charset="0"/>
                          <a:ea typeface="+mn-ea"/>
                          <a:cs typeface="Open Sans Light" panose="020B0306030504020204" pitchFamily="34" charset="0"/>
                        </a:rPr>
                        <a:t>Leverage</a:t>
                      </a:r>
                    </a:p>
                    <a:p>
                      <a:pPr algn="ctr"/>
                      <a:endParaRPr lang="en-GB" sz="1800" b="0" i="0" dirty="0">
                        <a:solidFill>
                          <a:schemeClr val="tx1"/>
                        </a:solidFill>
                        <a:latin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algn="ctr"/>
                      <a:r>
                        <a:rPr lang="en-GB" sz="1600" b="0" i="0" dirty="0">
                          <a:solidFill>
                            <a:srgbClr val="009EE2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Maximise Value</a:t>
                      </a:r>
                    </a:p>
                    <a:p>
                      <a:pPr algn="ctr"/>
                      <a:endParaRPr lang="en-GB" sz="1600" b="0" i="0" dirty="0">
                        <a:solidFill>
                          <a:srgbClr val="009EE2"/>
                        </a:solidFill>
                        <a:latin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algn="ctr"/>
                      <a:r>
                        <a:rPr lang="en-GB" sz="1600" b="0" i="0" dirty="0">
                          <a:solidFill>
                            <a:srgbClr val="009EE2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&gt;&gt; Should Cost Models</a:t>
                      </a:r>
                    </a:p>
                    <a:p>
                      <a:pPr algn="ctr"/>
                      <a:r>
                        <a:rPr lang="en-GB" sz="1600" b="0" i="0" dirty="0">
                          <a:solidFill>
                            <a:srgbClr val="009EE2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&gt;&gt; Benchmarking</a:t>
                      </a:r>
                    </a:p>
                    <a:p>
                      <a:pPr algn="ctr"/>
                      <a:endParaRPr lang="en-GB" sz="1800" b="0" i="0" dirty="0">
                        <a:solidFill>
                          <a:srgbClr val="009EE2"/>
                        </a:solidFill>
                        <a:latin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3156079"/>
                  </a:ext>
                </a:extLst>
              </a:tr>
              <a:tr h="365862">
                <a:tc>
                  <a:txBody>
                    <a:bodyPr/>
                    <a:lstStyle/>
                    <a:p>
                      <a:pPr algn="ctr"/>
                      <a:endParaRPr lang="en-GB" sz="1800" b="0" i="0" dirty="0">
                        <a:solidFill>
                          <a:schemeClr val="tx1"/>
                        </a:solidFill>
                        <a:latin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kern="1200" dirty="0">
                          <a:solidFill>
                            <a:schemeClr val="bg1"/>
                          </a:solidFill>
                          <a:latin typeface="Bariol" panose="02000506040000020003" pitchFamily="2" charset="0"/>
                          <a:ea typeface="+mn-ea"/>
                          <a:cs typeface="Open Sans Light" panose="020B0306030504020204" pitchFamily="34" charset="0"/>
                        </a:rPr>
                        <a:t>Low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latinLnBrk="0" hangingPunct="1"/>
                      <a:r>
                        <a:rPr lang="en-GB" sz="1800" b="0" i="0" kern="1200" dirty="0">
                          <a:solidFill>
                            <a:schemeClr val="bg1"/>
                          </a:solidFill>
                          <a:latin typeface="Bariol" panose="02000506040000020003" pitchFamily="2" charset="0"/>
                          <a:ea typeface="+mn-ea"/>
                          <a:cs typeface="Open Sans Light" panose="020B0306030504020204" pitchFamily="34" charset="0"/>
                        </a:rPr>
                        <a:t>High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1967017"/>
                  </a:ext>
                </a:extLst>
              </a:tr>
            </a:tbl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512C754D-89F6-48ED-9997-7E4A0861FC70}"/>
              </a:ext>
            </a:extLst>
          </p:cNvPr>
          <p:cNvSpPr txBox="1">
            <a:spLocks/>
          </p:cNvSpPr>
          <p:nvPr/>
        </p:nvSpPr>
        <p:spPr>
          <a:xfrm>
            <a:off x="5879976" y="5805264"/>
            <a:ext cx="1584176" cy="37906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800" dirty="0">
                <a:latin typeface="Bariol" panose="02000506040000020003" pitchFamily="2" charset="0"/>
                <a:cs typeface="Open Sans Light" panose="020B0306030504020204" pitchFamily="34" charset="0"/>
              </a:rPr>
              <a:t>Profit Impact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D7C4F7-0877-4B5B-92BB-07D349A4F892}"/>
              </a:ext>
            </a:extLst>
          </p:cNvPr>
          <p:cNvSpPr txBox="1"/>
          <p:nvPr/>
        </p:nvSpPr>
        <p:spPr>
          <a:xfrm>
            <a:off x="9090631" y="107340"/>
            <a:ext cx="3054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When to use cost modelling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FE6798-34D8-4945-9430-1937D650A58A}"/>
              </a:ext>
            </a:extLst>
          </p:cNvPr>
          <p:cNvSpPr txBox="1"/>
          <p:nvPr/>
        </p:nvSpPr>
        <p:spPr>
          <a:xfrm>
            <a:off x="2115444" y="547205"/>
            <a:ext cx="822903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GB" sz="28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How you cost model will depend on the nature of your product/materials and relationship with your suppliers:</a:t>
            </a:r>
          </a:p>
        </p:txBody>
      </p:sp>
    </p:spTree>
    <p:extLst>
      <p:ext uri="{BB962C8B-B14F-4D97-AF65-F5344CB8AC3E}">
        <p14:creationId xmlns:p14="http://schemas.microsoft.com/office/powerpoint/2010/main" val="2638815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6">
            <a:extLst>
              <a:ext uri="{FF2B5EF4-FFF2-40B4-BE49-F238E27FC236}">
                <a16:creationId xmlns:a16="http://schemas.microsoft.com/office/drawing/2014/main" id="{684F8A09-385C-5942-916D-E543B07301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0054192"/>
              </p:ext>
            </p:extLst>
          </p:nvPr>
        </p:nvGraphicFramePr>
        <p:xfrm>
          <a:off x="207268" y="1849731"/>
          <a:ext cx="11783382" cy="4387575"/>
        </p:xfrm>
        <a:graphic>
          <a:graphicData uri="http://schemas.openxmlformats.org/drawingml/2006/table">
            <a:tbl>
              <a:tblPr firstRow="1" bandRow="1">
                <a:effectLst>
                  <a:outerShdw blurRad="203200" dist="63500" dir="5400000" algn="t" rotWithShape="0">
                    <a:prstClr val="black">
                      <a:alpha val="17000"/>
                    </a:prstClr>
                  </a:outerShdw>
                </a:effectLst>
                <a:tableStyleId>{8EC20E35-A176-4012-BC5E-935CFFF8708E}</a:tableStyleId>
              </a:tblPr>
              <a:tblGrid>
                <a:gridCol w="1963897">
                  <a:extLst>
                    <a:ext uri="{9D8B030D-6E8A-4147-A177-3AD203B41FA5}">
                      <a16:colId xmlns:a16="http://schemas.microsoft.com/office/drawing/2014/main" val="2133295362"/>
                    </a:ext>
                  </a:extLst>
                </a:gridCol>
                <a:gridCol w="1963897">
                  <a:extLst>
                    <a:ext uri="{9D8B030D-6E8A-4147-A177-3AD203B41FA5}">
                      <a16:colId xmlns:a16="http://schemas.microsoft.com/office/drawing/2014/main" val="2722098897"/>
                    </a:ext>
                  </a:extLst>
                </a:gridCol>
                <a:gridCol w="1963897">
                  <a:extLst>
                    <a:ext uri="{9D8B030D-6E8A-4147-A177-3AD203B41FA5}">
                      <a16:colId xmlns:a16="http://schemas.microsoft.com/office/drawing/2014/main" val="2511366923"/>
                    </a:ext>
                  </a:extLst>
                </a:gridCol>
                <a:gridCol w="1963897">
                  <a:extLst>
                    <a:ext uri="{9D8B030D-6E8A-4147-A177-3AD203B41FA5}">
                      <a16:colId xmlns:a16="http://schemas.microsoft.com/office/drawing/2014/main" val="1260441363"/>
                    </a:ext>
                  </a:extLst>
                </a:gridCol>
                <a:gridCol w="1963897">
                  <a:extLst>
                    <a:ext uri="{9D8B030D-6E8A-4147-A177-3AD203B41FA5}">
                      <a16:colId xmlns:a16="http://schemas.microsoft.com/office/drawing/2014/main" val="57303545"/>
                    </a:ext>
                  </a:extLst>
                </a:gridCol>
                <a:gridCol w="1963897">
                  <a:extLst>
                    <a:ext uri="{9D8B030D-6E8A-4147-A177-3AD203B41FA5}">
                      <a16:colId xmlns:a16="http://schemas.microsoft.com/office/drawing/2014/main" val="876371868"/>
                    </a:ext>
                  </a:extLst>
                </a:gridCol>
              </a:tblGrid>
              <a:tr h="763125">
                <a:tc>
                  <a:txBody>
                    <a:bodyPr/>
                    <a:lstStyle/>
                    <a:p>
                      <a:pPr algn="ctr"/>
                      <a:r>
                        <a:rPr lang="en-GB" sz="1400" b="1" i="0" dirty="0">
                          <a:ln>
                            <a:noFill/>
                          </a:ln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Primary Production</a:t>
                      </a:r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i="0" dirty="0">
                          <a:ln>
                            <a:noFill/>
                          </a:ln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Primary Processing</a:t>
                      </a:r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i="0" dirty="0">
                          <a:ln>
                            <a:noFill/>
                          </a:ln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Secondary Processing</a:t>
                      </a:r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i="0" dirty="0">
                          <a:ln>
                            <a:noFill/>
                          </a:ln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Co Manufacture</a:t>
                      </a:r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i="0" dirty="0">
                          <a:ln>
                            <a:noFill/>
                          </a:ln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Brand</a:t>
                      </a:r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i="0" dirty="0">
                          <a:ln>
                            <a:noFill/>
                          </a:ln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Retail</a:t>
                      </a:r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4735789"/>
                  </a:ext>
                </a:extLst>
              </a:tr>
              <a:tr h="3624450">
                <a:tc>
                  <a:txBody>
                    <a:bodyPr/>
                    <a:lstStyle/>
                    <a:p>
                      <a:pPr algn="ctr"/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987180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24659" y="107340"/>
            <a:ext cx="3248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Selecting the right cost model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E8E0CE-31EA-4ADA-9F65-9AEEB649ECC7}"/>
              </a:ext>
            </a:extLst>
          </p:cNvPr>
          <p:cNvSpPr txBox="1"/>
          <p:nvPr/>
        </p:nvSpPr>
        <p:spPr>
          <a:xfrm>
            <a:off x="207268" y="563037"/>
            <a:ext cx="117833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Cost Modelling will mean very different things depending on where you are in the value chain:</a:t>
            </a:r>
          </a:p>
        </p:txBody>
      </p:sp>
      <p:pic>
        <p:nvPicPr>
          <p:cNvPr id="13" name="Picture 2" descr="Homemade Orange Oil Recipe (Easy) - SmartSexyPaleo">
            <a:extLst>
              <a:ext uri="{FF2B5EF4-FFF2-40B4-BE49-F238E27FC236}">
                <a16:creationId xmlns:a16="http://schemas.microsoft.com/office/drawing/2014/main" id="{62F3B144-2BD3-4A15-88A3-2D98E64231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208"/>
          <a:stretch/>
        </p:blipFill>
        <p:spPr bwMode="auto">
          <a:xfrm>
            <a:off x="4199257" y="3704400"/>
            <a:ext cx="1824735" cy="2485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WHAT FARMERS SHOULD KNOW ABOUT TISSUE-CULTURE BANANAS - Oxfarm Organic Ltd">
            <a:extLst>
              <a:ext uri="{FF2B5EF4-FFF2-40B4-BE49-F238E27FC236}">
                <a16:creationId xmlns:a16="http://schemas.microsoft.com/office/drawing/2014/main" id="{B172470E-3DE6-41C1-9DF2-500B1462E7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14" r="31590"/>
          <a:stretch/>
        </p:blipFill>
        <p:spPr bwMode="auto">
          <a:xfrm>
            <a:off x="223360" y="2805263"/>
            <a:ext cx="1840192" cy="3384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F1A493B-E7EC-EC4E-B462-2A5CA37F4064}"/>
              </a:ext>
            </a:extLst>
          </p:cNvPr>
          <p:cNvCxnSpPr>
            <a:cxnSpLocks/>
          </p:cNvCxnSpPr>
          <p:nvPr/>
        </p:nvCxnSpPr>
        <p:spPr>
          <a:xfrm>
            <a:off x="1261460" y="1656184"/>
            <a:ext cx="9721080" cy="0"/>
          </a:xfrm>
          <a:prstGeom prst="straightConnector1">
            <a:avLst/>
          </a:prstGeom>
          <a:ln w="38100">
            <a:solidFill>
              <a:srgbClr val="009EE2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538B064-C6B4-4B4F-8958-5425991BA7A2}"/>
              </a:ext>
            </a:extLst>
          </p:cNvPr>
          <p:cNvSpPr txBox="1"/>
          <p:nvPr/>
        </p:nvSpPr>
        <p:spPr>
          <a:xfrm>
            <a:off x="4439816" y="1187974"/>
            <a:ext cx="3312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Value/Supply Chain</a:t>
            </a:r>
          </a:p>
        </p:txBody>
      </p:sp>
      <p:pic>
        <p:nvPicPr>
          <p:cNvPr id="21" name="Picture 4" descr="innocent Unveil Shiny New Smoothie Bottle with Same Great Taste – FAB News">
            <a:extLst>
              <a:ext uri="{FF2B5EF4-FFF2-40B4-BE49-F238E27FC236}">
                <a16:creationId xmlns:a16="http://schemas.microsoft.com/office/drawing/2014/main" id="{1DCEF23F-5314-5744-847C-87EC2237D4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99" b="12113"/>
          <a:stretch/>
        </p:blipFill>
        <p:spPr bwMode="auto">
          <a:xfrm>
            <a:off x="8400256" y="4869698"/>
            <a:ext cx="1375254" cy="1223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Wholesale organic banana puree organic - Smackway">
            <a:extLst>
              <a:ext uri="{FF2B5EF4-FFF2-40B4-BE49-F238E27FC236}">
                <a16:creationId xmlns:a16="http://schemas.microsoft.com/office/drawing/2014/main" id="{A54415AB-85F3-D948-BC1A-D58D11A0E9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556"/>
          <a:stretch/>
        </p:blipFill>
        <p:spPr bwMode="auto">
          <a:xfrm>
            <a:off x="2400268" y="3969221"/>
            <a:ext cx="1413439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Duronic Smoothie Blender BL1510 Heavy Duty 1500W Active Stainless Steel  Powerful Table Top Blender with BPA-">
            <a:extLst>
              <a:ext uri="{FF2B5EF4-FFF2-40B4-BE49-F238E27FC236}">
                <a16:creationId xmlns:a16="http://schemas.microsoft.com/office/drawing/2014/main" id="{681F61BC-4983-7C4B-B9AD-6A299B0E6E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4" r="5900"/>
          <a:stretch/>
        </p:blipFill>
        <p:spPr bwMode="auto">
          <a:xfrm>
            <a:off x="6218687" y="3969221"/>
            <a:ext cx="1818041" cy="2109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Coop Switzerland: Roller Track™ | Handel Linc">
            <a:extLst>
              <a:ext uri="{FF2B5EF4-FFF2-40B4-BE49-F238E27FC236}">
                <a16:creationId xmlns:a16="http://schemas.microsoft.com/office/drawing/2014/main" id="{ECF84B1C-230D-F244-AF3B-F735894093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57" t="27721" r="26667" b="8634"/>
          <a:stretch/>
        </p:blipFill>
        <p:spPr bwMode="auto">
          <a:xfrm>
            <a:off x="10150875" y="3645024"/>
            <a:ext cx="1735115" cy="2433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562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Table 6">
            <a:extLst>
              <a:ext uri="{FF2B5EF4-FFF2-40B4-BE49-F238E27FC236}">
                <a16:creationId xmlns:a16="http://schemas.microsoft.com/office/drawing/2014/main" id="{44B80CB9-02AD-B446-BB83-DEE0BE8B29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12413"/>
              </p:ext>
            </p:extLst>
          </p:nvPr>
        </p:nvGraphicFramePr>
        <p:xfrm>
          <a:off x="207268" y="1849731"/>
          <a:ext cx="11783382" cy="4387575"/>
        </p:xfrm>
        <a:graphic>
          <a:graphicData uri="http://schemas.openxmlformats.org/drawingml/2006/table">
            <a:tbl>
              <a:tblPr firstRow="1" bandRow="1">
                <a:effectLst>
                  <a:outerShdw blurRad="203200" dist="63500" dir="5400000" algn="t" rotWithShape="0">
                    <a:prstClr val="black">
                      <a:alpha val="17000"/>
                    </a:prstClr>
                  </a:outerShdw>
                </a:effectLst>
                <a:tableStyleId>{8EC20E35-A176-4012-BC5E-935CFFF8708E}</a:tableStyleId>
              </a:tblPr>
              <a:tblGrid>
                <a:gridCol w="1963897">
                  <a:extLst>
                    <a:ext uri="{9D8B030D-6E8A-4147-A177-3AD203B41FA5}">
                      <a16:colId xmlns:a16="http://schemas.microsoft.com/office/drawing/2014/main" val="2133295362"/>
                    </a:ext>
                  </a:extLst>
                </a:gridCol>
                <a:gridCol w="1963897">
                  <a:extLst>
                    <a:ext uri="{9D8B030D-6E8A-4147-A177-3AD203B41FA5}">
                      <a16:colId xmlns:a16="http://schemas.microsoft.com/office/drawing/2014/main" val="2722098897"/>
                    </a:ext>
                  </a:extLst>
                </a:gridCol>
                <a:gridCol w="1963897">
                  <a:extLst>
                    <a:ext uri="{9D8B030D-6E8A-4147-A177-3AD203B41FA5}">
                      <a16:colId xmlns:a16="http://schemas.microsoft.com/office/drawing/2014/main" val="2511366923"/>
                    </a:ext>
                  </a:extLst>
                </a:gridCol>
                <a:gridCol w="1963897">
                  <a:extLst>
                    <a:ext uri="{9D8B030D-6E8A-4147-A177-3AD203B41FA5}">
                      <a16:colId xmlns:a16="http://schemas.microsoft.com/office/drawing/2014/main" val="1260441363"/>
                    </a:ext>
                  </a:extLst>
                </a:gridCol>
                <a:gridCol w="1963897">
                  <a:extLst>
                    <a:ext uri="{9D8B030D-6E8A-4147-A177-3AD203B41FA5}">
                      <a16:colId xmlns:a16="http://schemas.microsoft.com/office/drawing/2014/main" val="57303545"/>
                    </a:ext>
                  </a:extLst>
                </a:gridCol>
                <a:gridCol w="1963897">
                  <a:extLst>
                    <a:ext uri="{9D8B030D-6E8A-4147-A177-3AD203B41FA5}">
                      <a16:colId xmlns:a16="http://schemas.microsoft.com/office/drawing/2014/main" val="876371868"/>
                    </a:ext>
                  </a:extLst>
                </a:gridCol>
              </a:tblGrid>
              <a:tr h="763125">
                <a:tc>
                  <a:txBody>
                    <a:bodyPr/>
                    <a:lstStyle/>
                    <a:p>
                      <a:pPr algn="ctr"/>
                      <a:r>
                        <a:rPr lang="en-GB" sz="1400" b="1" i="0" dirty="0">
                          <a:ln>
                            <a:noFill/>
                          </a:ln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Primary Production</a:t>
                      </a:r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i="0" dirty="0">
                          <a:ln>
                            <a:noFill/>
                          </a:ln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Primary Processing</a:t>
                      </a:r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i="0" dirty="0">
                          <a:ln>
                            <a:noFill/>
                          </a:ln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Secondary Processing</a:t>
                      </a:r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i="0" dirty="0">
                          <a:ln>
                            <a:noFill/>
                          </a:ln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Co Manufacture</a:t>
                      </a:r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i="0" dirty="0">
                          <a:ln>
                            <a:noFill/>
                          </a:ln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Brand</a:t>
                      </a:r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i="0" dirty="0">
                          <a:ln>
                            <a:noFill/>
                          </a:ln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Retail</a:t>
                      </a:r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4735789"/>
                  </a:ext>
                </a:extLst>
              </a:tr>
              <a:tr h="3624450">
                <a:tc>
                  <a:txBody>
                    <a:bodyPr/>
                    <a:lstStyle/>
                    <a:p>
                      <a:pPr algn="ctr"/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987180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24659" y="107340"/>
            <a:ext cx="3248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Selecting the right cost model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E8E0CE-31EA-4ADA-9F65-9AEEB649ECC7}"/>
              </a:ext>
            </a:extLst>
          </p:cNvPr>
          <p:cNvSpPr txBox="1"/>
          <p:nvPr/>
        </p:nvSpPr>
        <p:spPr>
          <a:xfrm>
            <a:off x="201350" y="580618"/>
            <a:ext cx="117833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Typically, you’ll need a different design of cost model depending on where your business operates: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5E9983-B9A7-42D6-9F16-31C8F7DE0CB7}"/>
              </a:ext>
            </a:extLst>
          </p:cNvPr>
          <p:cNvSpPr txBox="1"/>
          <p:nvPr/>
        </p:nvSpPr>
        <p:spPr>
          <a:xfrm>
            <a:off x="3905112" y="4207080"/>
            <a:ext cx="20468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Should Cost Model</a:t>
            </a:r>
          </a:p>
          <a:p>
            <a:pPr algn="ctr"/>
            <a:endParaRPr lang="en-GB" sz="2200" dirty="0">
              <a:solidFill>
                <a:srgbClr val="009EE2"/>
              </a:solidFill>
              <a:latin typeface="Bariol" panose="02000506040000020003" pitchFamily="2" charset="0"/>
              <a:cs typeface="Open Sans Light" panose="020B0306030504020204" pitchFamily="34" charset="0"/>
            </a:endParaRPr>
          </a:p>
          <a:p>
            <a:pPr algn="ctr"/>
            <a:r>
              <a:rPr lang="en-GB" sz="22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Total Cost Model</a:t>
            </a:r>
          </a:p>
        </p:txBody>
      </p:sp>
      <p:pic>
        <p:nvPicPr>
          <p:cNvPr id="20" name="Picture 4" descr="innocent Unveil Shiny New Smoothie Bottle with Same Great Taste – FAB News">
            <a:extLst>
              <a:ext uri="{FF2B5EF4-FFF2-40B4-BE49-F238E27FC236}">
                <a16:creationId xmlns:a16="http://schemas.microsoft.com/office/drawing/2014/main" id="{2BC103E3-6E16-41AB-84D1-58B2D0364A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99" b="12113"/>
          <a:stretch/>
        </p:blipFill>
        <p:spPr bwMode="auto">
          <a:xfrm>
            <a:off x="8400256" y="4869698"/>
            <a:ext cx="1375254" cy="1223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 descr="A large green field with trees in the background&#10;&#10;Description automatically generated">
            <a:extLst>
              <a:ext uri="{FF2B5EF4-FFF2-40B4-BE49-F238E27FC236}">
                <a16:creationId xmlns:a16="http://schemas.microsoft.com/office/drawing/2014/main" id="{17F48047-5282-4D77-B54B-E92C50294B3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88" r="20667"/>
          <a:stretch/>
        </p:blipFill>
        <p:spPr>
          <a:xfrm>
            <a:off x="263352" y="3645025"/>
            <a:ext cx="1727627" cy="2433368"/>
          </a:xfrm>
          <a:prstGeom prst="rect">
            <a:avLst/>
          </a:prstGeom>
        </p:spPr>
      </p:pic>
      <p:pic>
        <p:nvPicPr>
          <p:cNvPr id="1032" name="Picture 8" descr="Wholesale organic banana puree organic - Smackway">
            <a:extLst>
              <a:ext uri="{FF2B5EF4-FFF2-40B4-BE49-F238E27FC236}">
                <a16:creationId xmlns:a16="http://schemas.microsoft.com/office/drawing/2014/main" id="{2A76566B-968A-4967-AEE9-7C4A2EFF6C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556"/>
          <a:stretch/>
        </p:blipFill>
        <p:spPr bwMode="auto">
          <a:xfrm>
            <a:off x="2400268" y="3969221"/>
            <a:ext cx="1413439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E088BB5-C84F-48E3-8D1A-35816B1E9BF1}"/>
              </a:ext>
            </a:extLst>
          </p:cNvPr>
          <p:cNvSpPr txBox="1"/>
          <p:nvPr/>
        </p:nvSpPr>
        <p:spPr>
          <a:xfrm>
            <a:off x="8343401" y="3906226"/>
            <a:ext cx="15750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Recipe Cost </a:t>
            </a:r>
          </a:p>
          <a:p>
            <a:pPr algn="ctr"/>
            <a:r>
              <a:rPr lang="en-GB" sz="22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Model</a:t>
            </a:r>
          </a:p>
        </p:txBody>
      </p:sp>
      <p:pic>
        <p:nvPicPr>
          <p:cNvPr id="17" name="Picture 6" descr="Coop Switzerland: Roller Track™ | Handel Linc">
            <a:extLst>
              <a:ext uri="{FF2B5EF4-FFF2-40B4-BE49-F238E27FC236}">
                <a16:creationId xmlns:a16="http://schemas.microsoft.com/office/drawing/2014/main" id="{22C8AE0F-BCE8-4A3E-8BB7-B1D62FE487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57" t="27721" r="26667" b="8634"/>
          <a:stretch/>
        </p:blipFill>
        <p:spPr bwMode="auto">
          <a:xfrm>
            <a:off x="10150875" y="3645024"/>
            <a:ext cx="1735115" cy="2433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0612DFA-EDF1-7442-B474-E04CF3F744F9}"/>
              </a:ext>
            </a:extLst>
          </p:cNvPr>
          <p:cNvCxnSpPr>
            <a:cxnSpLocks/>
          </p:cNvCxnSpPr>
          <p:nvPr/>
        </p:nvCxnSpPr>
        <p:spPr>
          <a:xfrm>
            <a:off x="1261460" y="1656184"/>
            <a:ext cx="9721080" cy="0"/>
          </a:xfrm>
          <a:prstGeom prst="straightConnector1">
            <a:avLst/>
          </a:prstGeom>
          <a:ln w="38100">
            <a:solidFill>
              <a:srgbClr val="009EE2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D5130BAA-F3E6-5446-8BD2-9B4D78B12ABD}"/>
              </a:ext>
            </a:extLst>
          </p:cNvPr>
          <p:cNvSpPr txBox="1"/>
          <p:nvPr/>
        </p:nvSpPr>
        <p:spPr>
          <a:xfrm>
            <a:off x="4439816" y="1187974"/>
            <a:ext cx="3312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Value/Supply Chain</a:t>
            </a:r>
          </a:p>
        </p:txBody>
      </p:sp>
      <p:sp>
        <p:nvSpPr>
          <p:cNvPr id="31" name="Rectangle: Rounded Corners 5">
            <a:extLst>
              <a:ext uri="{FF2B5EF4-FFF2-40B4-BE49-F238E27FC236}">
                <a16:creationId xmlns:a16="http://schemas.microsoft.com/office/drawing/2014/main" id="{E78D73E7-2EC4-AB4E-919D-274ACD1C964C}"/>
              </a:ext>
            </a:extLst>
          </p:cNvPr>
          <p:cNvSpPr/>
          <p:nvPr/>
        </p:nvSpPr>
        <p:spPr>
          <a:xfrm>
            <a:off x="6184030" y="2674295"/>
            <a:ext cx="3744416" cy="792088"/>
          </a:xfrm>
          <a:prstGeom prst="roundRect">
            <a:avLst>
              <a:gd name="adj" fmla="val 7411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Recipe &amp; Product Design</a:t>
            </a:r>
          </a:p>
          <a:p>
            <a:pPr algn="ctr"/>
            <a:r>
              <a:rPr lang="en-GB" sz="1400" b="1" dirty="0">
                <a:solidFill>
                  <a:srgbClr val="FF66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“you’re the cook”</a:t>
            </a:r>
          </a:p>
        </p:txBody>
      </p:sp>
      <p:sp>
        <p:nvSpPr>
          <p:cNvPr id="32" name="Rectangle: Rounded Corners 7">
            <a:extLst>
              <a:ext uri="{FF2B5EF4-FFF2-40B4-BE49-F238E27FC236}">
                <a16:creationId xmlns:a16="http://schemas.microsoft.com/office/drawing/2014/main" id="{6398F615-C199-F443-9FB4-89545C81E716}"/>
              </a:ext>
            </a:extLst>
          </p:cNvPr>
          <p:cNvSpPr/>
          <p:nvPr/>
        </p:nvSpPr>
        <p:spPr>
          <a:xfrm>
            <a:off x="10075101" y="2682958"/>
            <a:ext cx="1872209" cy="792088"/>
          </a:xfrm>
          <a:prstGeom prst="roundRect">
            <a:avLst>
              <a:gd name="adj" fmla="val 7411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Range</a:t>
            </a:r>
          </a:p>
          <a:p>
            <a:pPr algn="ctr"/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Promotions</a:t>
            </a:r>
          </a:p>
          <a:p>
            <a:pPr algn="ctr"/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Margin</a:t>
            </a:r>
          </a:p>
        </p:txBody>
      </p:sp>
      <p:sp>
        <p:nvSpPr>
          <p:cNvPr id="33" name="Rectangle: Rounded Corners 9">
            <a:extLst>
              <a:ext uri="{FF2B5EF4-FFF2-40B4-BE49-F238E27FC236}">
                <a16:creationId xmlns:a16="http://schemas.microsoft.com/office/drawing/2014/main" id="{D3C2363F-3488-E44B-A495-C4D167EAF8D9}"/>
              </a:ext>
            </a:extLst>
          </p:cNvPr>
          <p:cNvSpPr/>
          <p:nvPr/>
        </p:nvSpPr>
        <p:spPr>
          <a:xfrm>
            <a:off x="2256515" y="2674295"/>
            <a:ext cx="3751456" cy="792088"/>
          </a:xfrm>
          <a:prstGeom prst="roundRect">
            <a:avLst>
              <a:gd name="adj" fmla="val 7411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Processing, Conversion</a:t>
            </a:r>
          </a:p>
          <a:p>
            <a:pPr algn="ctr"/>
            <a:r>
              <a:rPr lang="en-GB" sz="1400" b="1" dirty="0">
                <a:solidFill>
                  <a:srgbClr val="FF66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“you’re the detective”</a:t>
            </a:r>
          </a:p>
        </p:txBody>
      </p:sp>
      <p:sp>
        <p:nvSpPr>
          <p:cNvPr id="34" name="Rectangle: Rounded Corners 17">
            <a:extLst>
              <a:ext uri="{FF2B5EF4-FFF2-40B4-BE49-F238E27FC236}">
                <a16:creationId xmlns:a16="http://schemas.microsoft.com/office/drawing/2014/main" id="{435ABBC5-A5CF-8E42-BF31-4C01344A0CBE}"/>
              </a:ext>
            </a:extLst>
          </p:cNvPr>
          <p:cNvSpPr/>
          <p:nvPr/>
        </p:nvSpPr>
        <p:spPr>
          <a:xfrm>
            <a:off x="261449" y="2670633"/>
            <a:ext cx="1819007" cy="792088"/>
          </a:xfrm>
          <a:prstGeom prst="roundRect">
            <a:avLst>
              <a:gd name="adj" fmla="val 7411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Agriculture</a:t>
            </a:r>
          </a:p>
        </p:txBody>
      </p:sp>
      <p:pic>
        <p:nvPicPr>
          <p:cNvPr id="41" name="Picture 2" descr="Duronic Smoothie Blender BL1510 Heavy Duty 1500W Active Stainless Steel  Powerful Table Top Blender with BPA-">
            <a:extLst>
              <a:ext uri="{FF2B5EF4-FFF2-40B4-BE49-F238E27FC236}">
                <a16:creationId xmlns:a16="http://schemas.microsoft.com/office/drawing/2014/main" id="{FFA1B1A0-213F-E149-B623-DDAD2BFD27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4" r="5900"/>
          <a:stretch/>
        </p:blipFill>
        <p:spPr bwMode="auto">
          <a:xfrm>
            <a:off x="6218687" y="3969221"/>
            <a:ext cx="1818041" cy="2109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4389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Table 6">
            <a:extLst>
              <a:ext uri="{FF2B5EF4-FFF2-40B4-BE49-F238E27FC236}">
                <a16:creationId xmlns:a16="http://schemas.microsoft.com/office/drawing/2014/main" id="{32E1D6E6-E360-3347-B7C3-876ABF17C7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9974213"/>
              </p:ext>
            </p:extLst>
          </p:nvPr>
        </p:nvGraphicFramePr>
        <p:xfrm>
          <a:off x="207268" y="1849731"/>
          <a:ext cx="11783382" cy="4387575"/>
        </p:xfrm>
        <a:graphic>
          <a:graphicData uri="http://schemas.openxmlformats.org/drawingml/2006/table">
            <a:tbl>
              <a:tblPr firstRow="1" bandRow="1">
                <a:effectLst>
                  <a:outerShdw blurRad="203200" dist="63500" dir="5400000" algn="t" rotWithShape="0">
                    <a:prstClr val="black">
                      <a:alpha val="17000"/>
                    </a:prstClr>
                  </a:outerShdw>
                </a:effectLst>
                <a:tableStyleId>{8EC20E35-A176-4012-BC5E-935CFFF8708E}</a:tableStyleId>
              </a:tblPr>
              <a:tblGrid>
                <a:gridCol w="1963897">
                  <a:extLst>
                    <a:ext uri="{9D8B030D-6E8A-4147-A177-3AD203B41FA5}">
                      <a16:colId xmlns:a16="http://schemas.microsoft.com/office/drawing/2014/main" val="2133295362"/>
                    </a:ext>
                  </a:extLst>
                </a:gridCol>
                <a:gridCol w="1963897">
                  <a:extLst>
                    <a:ext uri="{9D8B030D-6E8A-4147-A177-3AD203B41FA5}">
                      <a16:colId xmlns:a16="http://schemas.microsoft.com/office/drawing/2014/main" val="2722098897"/>
                    </a:ext>
                  </a:extLst>
                </a:gridCol>
                <a:gridCol w="1963897">
                  <a:extLst>
                    <a:ext uri="{9D8B030D-6E8A-4147-A177-3AD203B41FA5}">
                      <a16:colId xmlns:a16="http://schemas.microsoft.com/office/drawing/2014/main" val="2511366923"/>
                    </a:ext>
                  </a:extLst>
                </a:gridCol>
                <a:gridCol w="1963897">
                  <a:extLst>
                    <a:ext uri="{9D8B030D-6E8A-4147-A177-3AD203B41FA5}">
                      <a16:colId xmlns:a16="http://schemas.microsoft.com/office/drawing/2014/main" val="1260441363"/>
                    </a:ext>
                  </a:extLst>
                </a:gridCol>
                <a:gridCol w="1963897">
                  <a:extLst>
                    <a:ext uri="{9D8B030D-6E8A-4147-A177-3AD203B41FA5}">
                      <a16:colId xmlns:a16="http://schemas.microsoft.com/office/drawing/2014/main" val="57303545"/>
                    </a:ext>
                  </a:extLst>
                </a:gridCol>
                <a:gridCol w="1963897">
                  <a:extLst>
                    <a:ext uri="{9D8B030D-6E8A-4147-A177-3AD203B41FA5}">
                      <a16:colId xmlns:a16="http://schemas.microsoft.com/office/drawing/2014/main" val="876371868"/>
                    </a:ext>
                  </a:extLst>
                </a:gridCol>
              </a:tblGrid>
              <a:tr h="763125">
                <a:tc>
                  <a:txBody>
                    <a:bodyPr/>
                    <a:lstStyle/>
                    <a:p>
                      <a:pPr algn="ctr"/>
                      <a:r>
                        <a:rPr lang="en-GB" sz="1400" b="1" i="0" dirty="0">
                          <a:ln>
                            <a:noFill/>
                          </a:ln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Primary Production</a:t>
                      </a:r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i="0" dirty="0">
                          <a:ln>
                            <a:noFill/>
                          </a:ln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Primary Processing</a:t>
                      </a:r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i="0" dirty="0">
                          <a:ln>
                            <a:noFill/>
                          </a:ln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Secondary Processing</a:t>
                      </a:r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i="0" dirty="0">
                          <a:ln>
                            <a:noFill/>
                          </a:ln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Co Manufacture</a:t>
                      </a:r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i="0" dirty="0">
                          <a:ln>
                            <a:noFill/>
                          </a:ln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Brand</a:t>
                      </a:r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i="0" dirty="0">
                          <a:ln>
                            <a:noFill/>
                          </a:ln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Retail</a:t>
                      </a:r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4735789"/>
                  </a:ext>
                </a:extLst>
              </a:tr>
              <a:tr h="3624450">
                <a:tc>
                  <a:txBody>
                    <a:bodyPr/>
                    <a:lstStyle/>
                    <a:p>
                      <a:pPr algn="ctr"/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987180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824659" y="107340"/>
            <a:ext cx="3248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Selecting the right cost model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E8E0CE-31EA-4ADA-9F65-9AEEB649ECC7}"/>
              </a:ext>
            </a:extLst>
          </p:cNvPr>
          <p:cNvSpPr txBox="1"/>
          <p:nvPr/>
        </p:nvSpPr>
        <p:spPr>
          <a:xfrm>
            <a:off x="0" y="632268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As a taster, here are some of the things one might consider at each stage: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D7B0372-70B4-407E-AE91-337E097A6FC0}"/>
              </a:ext>
            </a:extLst>
          </p:cNvPr>
          <p:cNvCxnSpPr>
            <a:cxnSpLocks/>
          </p:cNvCxnSpPr>
          <p:nvPr/>
        </p:nvCxnSpPr>
        <p:spPr>
          <a:xfrm>
            <a:off x="1261460" y="1656184"/>
            <a:ext cx="9721080" cy="0"/>
          </a:xfrm>
          <a:prstGeom prst="straightConnector1">
            <a:avLst/>
          </a:prstGeom>
          <a:ln w="38100">
            <a:solidFill>
              <a:srgbClr val="009EE2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1994F10-27BB-4AA1-9AFE-7CF616893670}"/>
              </a:ext>
            </a:extLst>
          </p:cNvPr>
          <p:cNvSpPr txBox="1"/>
          <p:nvPr/>
        </p:nvSpPr>
        <p:spPr>
          <a:xfrm>
            <a:off x="4439816" y="1187974"/>
            <a:ext cx="3312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Value/Supply Chain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7CCD8BF-99E2-49A8-9F67-A6786B5400DB}"/>
              </a:ext>
            </a:extLst>
          </p:cNvPr>
          <p:cNvSpPr/>
          <p:nvPr/>
        </p:nvSpPr>
        <p:spPr>
          <a:xfrm>
            <a:off x="6184030" y="2674295"/>
            <a:ext cx="3744416" cy="792088"/>
          </a:xfrm>
          <a:prstGeom prst="roundRect">
            <a:avLst>
              <a:gd name="adj" fmla="val 7411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Recipe &amp; Product Design</a:t>
            </a:r>
          </a:p>
          <a:p>
            <a:pPr algn="ctr"/>
            <a:r>
              <a:rPr lang="en-GB" sz="1400" b="1" dirty="0">
                <a:solidFill>
                  <a:srgbClr val="FF66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“you’re the cook”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C63629D-11B3-4214-9D54-EAEA53A993A0}"/>
              </a:ext>
            </a:extLst>
          </p:cNvPr>
          <p:cNvSpPr/>
          <p:nvPr/>
        </p:nvSpPr>
        <p:spPr>
          <a:xfrm>
            <a:off x="10075101" y="2682958"/>
            <a:ext cx="1872209" cy="792088"/>
          </a:xfrm>
          <a:prstGeom prst="roundRect">
            <a:avLst>
              <a:gd name="adj" fmla="val 7411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Range</a:t>
            </a:r>
          </a:p>
          <a:p>
            <a:pPr algn="ctr"/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Promotions</a:t>
            </a:r>
          </a:p>
          <a:p>
            <a:pPr algn="ctr"/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Margin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CF7D85E-C7F7-4918-B9B7-294D3F416B1C}"/>
              </a:ext>
            </a:extLst>
          </p:cNvPr>
          <p:cNvSpPr/>
          <p:nvPr/>
        </p:nvSpPr>
        <p:spPr>
          <a:xfrm>
            <a:off x="2256515" y="2674295"/>
            <a:ext cx="3751456" cy="792088"/>
          </a:xfrm>
          <a:prstGeom prst="roundRect">
            <a:avLst>
              <a:gd name="adj" fmla="val 7411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Processing, Conversion</a:t>
            </a:r>
          </a:p>
          <a:p>
            <a:pPr algn="ctr"/>
            <a:r>
              <a:rPr lang="en-GB" sz="1400" b="1" dirty="0">
                <a:solidFill>
                  <a:srgbClr val="FF66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“you’re the detective”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854838-A49A-4EF7-9378-6B5A6D9FE88A}"/>
              </a:ext>
            </a:extLst>
          </p:cNvPr>
          <p:cNvSpPr/>
          <p:nvPr/>
        </p:nvSpPr>
        <p:spPr>
          <a:xfrm>
            <a:off x="6174023" y="3573016"/>
            <a:ext cx="3744416" cy="2592784"/>
          </a:xfrm>
          <a:prstGeom prst="roundRect">
            <a:avLst>
              <a:gd name="adj" fmla="val 3406"/>
            </a:avLst>
          </a:prstGeom>
          <a:solidFill>
            <a:schemeClr val="bg1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Specification of ingredients</a:t>
            </a:r>
          </a:p>
          <a:p>
            <a:pPr algn="ctr"/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% of ingredients</a:t>
            </a:r>
          </a:p>
          <a:p>
            <a:pPr algn="ctr"/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Pack weight</a:t>
            </a:r>
          </a:p>
          <a:p>
            <a:pPr algn="ctr"/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Packaging</a:t>
            </a:r>
          </a:p>
          <a:p>
            <a:pPr algn="ctr"/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Batch Size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154596D-033B-42F4-AD7F-245AAAED0ED9}"/>
              </a:ext>
            </a:extLst>
          </p:cNvPr>
          <p:cNvSpPr/>
          <p:nvPr/>
        </p:nvSpPr>
        <p:spPr>
          <a:xfrm>
            <a:off x="2256515" y="3573512"/>
            <a:ext cx="3744416" cy="2592784"/>
          </a:xfrm>
          <a:prstGeom prst="roundRect">
            <a:avLst>
              <a:gd name="adj" fmla="val 3406"/>
            </a:avLst>
          </a:prstGeom>
          <a:solidFill>
            <a:schemeClr val="bg1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Varieties</a:t>
            </a:r>
          </a:p>
          <a:p>
            <a:pPr algn="ctr"/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Sourcing Origin</a:t>
            </a:r>
          </a:p>
          <a:p>
            <a:pPr algn="ctr"/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Processing Yield</a:t>
            </a:r>
          </a:p>
          <a:p>
            <a:pPr algn="ctr"/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Material Fractions</a:t>
            </a:r>
          </a:p>
          <a:p>
            <a:pPr algn="ctr"/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Logistics, Duties &amp; Taxes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A598E65-B22A-49AA-A815-64E5BE51003B}"/>
              </a:ext>
            </a:extLst>
          </p:cNvPr>
          <p:cNvSpPr/>
          <p:nvPr/>
        </p:nvSpPr>
        <p:spPr>
          <a:xfrm>
            <a:off x="10123649" y="3573512"/>
            <a:ext cx="1823662" cy="2592784"/>
          </a:xfrm>
          <a:prstGeom prst="roundRect">
            <a:avLst>
              <a:gd name="adj" fmla="val 3406"/>
            </a:avLst>
          </a:prstGeom>
          <a:solidFill>
            <a:schemeClr val="bg1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SKU </a:t>
            </a:r>
          </a:p>
          <a:p>
            <a:pPr algn="ctr"/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optimisation</a:t>
            </a:r>
          </a:p>
          <a:p>
            <a:pPr algn="ctr"/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Margin</a:t>
            </a:r>
          </a:p>
          <a:p>
            <a:pPr algn="ctr"/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Promotions</a:t>
            </a:r>
          </a:p>
          <a:p>
            <a:pPr algn="ctr"/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Display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626490D-6E77-48FA-975F-FCC606D051F8}"/>
              </a:ext>
            </a:extLst>
          </p:cNvPr>
          <p:cNvSpPr/>
          <p:nvPr/>
        </p:nvSpPr>
        <p:spPr>
          <a:xfrm>
            <a:off x="261449" y="2670633"/>
            <a:ext cx="1819007" cy="792088"/>
          </a:xfrm>
          <a:prstGeom prst="roundRect">
            <a:avLst>
              <a:gd name="adj" fmla="val 7411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Agriculture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747EDE2-3A10-4BE6-924D-805EE409E975}"/>
              </a:ext>
            </a:extLst>
          </p:cNvPr>
          <p:cNvSpPr/>
          <p:nvPr/>
        </p:nvSpPr>
        <p:spPr>
          <a:xfrm>
            <a:off x="244689" y="3573512"/>
            <a:ext cx="1819007" cy="2592784"/>
          </a:xfrm>
          <a:prstGeom prst="roundRect">
            <a:avLst>
              <a:gd name="adj" fmla="val 3406"/>
            </a:avLst>
          </a:prstGeom>
          <a:solidFill>
            <a:schemeClr val="bg1"/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Field Yield</a:t>
            </a:r>
          </a:p>
          <a:p>
            <a:pPr algn="ctr"/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Inputs</a:t>
            </a:r>
          </a:p>
          <a:p>
            <a:pPr algn="ctr"/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Labour</a:t>
            </a:r>
          </a:p>
          <a:p>
            <a:pPr algn="ctr"/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Mechanisation</a:t>
            </a:r>
          </a:p>
          <a:p>
            <a:pPr algn="ctr"/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r>
              <a:rPr lang="en-GB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Subsidies</a:t>
            </a:r>
          </a:p>
        </p:txBody>
      </p:sp>
    </p:spTree>
    <p:extLst>
      <p:ext uri="{BB962C8B-B14F-4D97-AF65-F5344CB8AC3E}">
        <p14:creationId xmlns:p14="http://schemas.microsoft.com/office/powerpoint/2010/main" val="80841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651682" y="107340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Case Study - Scenario</a:t>
            </a:r>
          </a:p>
        </p:txBody>
      </p:sp>
      <p:pic>
        <p:nvPicPr>
          <p:cNvPr id="2" name="Picture 2" descr="15+ Wrapper Design Templates | Design Trends - Premium PSD, Vector ...">
            <a:extLst>
              <a:ext uri="{FF2B5EF4-FFF2-40B4-BE49-F238E27FC236}">
                <a16:creationId xmlns:a16="http://schemas.microsoft.com/office/drawing/2014/main" id="{302FF39C-3D40-4C67-839C-C822D74D51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1" t="20929" r="5900" b="27321"/>
          <a:stretch/>
        </p:blipFill>
        <p:spPr bwMode="auto">
          <a:xfrm>
            <a:off x="623392" y="1897343"/>
            <a:ext cx="10724817" cy="4256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ealthy Fruit and Nut Granola Bars (No-Bake) | Everyday Easy Eats">
            <a:extLst>
              <a:ext uri="{FF2B5EF4-FFF2-40B4-BE49-F238E27FC236}">
                <a16:creationId xmlns:a16="http://schemas.microsoft.com/office/drawing/2014/main" id="{156225EC-C6F0-4D52-A10C-8CBB47F16B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0" t="36809" r="13775" b="43241"/>
          <a:stretch/>
        </p:blipFill>
        <p:spPr bwMode="auto">
          <a:xfrm>
            <a:off x="3575720" y="2924944"/>
            <a:ext cx="5400600" cy="228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2E8E0CE-31EA-4ADA-9F65-9AEEB649ECC7}"/>
              </a:ext>
            </a:extLst>
          </p:cNvPr>
          <p:cNvSpPr txBox="1"/>
          <p:nvPr/>
        </p:nvSpPr>
        <p:spPr>
          <a:xfrm>
            <a:off x="1083645" y="921563"/>
            <a:ext cx="9804309" cy="1293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GB" sz="48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Case Study</a:t>
            </a:r>
          </a:p>
          <a:p>
            <a:pPr algn="ctr">
              <a:lnSpc>
                <a:spcPts val="3000"/>
              </a:lnSpc>
            </a:pPr>
            <a:endParaRPr lang="en-GB" sz="1100" dirty="0">
              <a:solidFill>
                <a:srgbClr val="009EE2"/>
              </a:solidFill>
              <a:latin typeface="Bariol" panose="02000506040000020003" pitchFamily="2" charset="0"/>
              <a:cs typeface="Open Sans Light" panose="020B0306030504020204" pitchFamily="34" charset="0"/>
            </a:endParaRPr>
          </a:p>
          <a:p>
            <a:pPr algn="ctr">
              <a:lnSpc>
                <a:spcPts val="3000"/>
              </a:lnSpc>
            </a:pPr>
            <a:r>
              <a:rPr lang="en-GB" sz="48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High Protein Granola Bar</a:t>
            </a:r>
          </a:p>
        </p:txBody>
      </p:sp>
    </p:spTree>
    <p:extLst>
      <p:ext uri="{BB962C8B-B14F-4D97-AF65-F5344CB8AC3E}">
        <p14:creationId xmlns:p14="http://schemas.microsoft.com/office/powerpoint/2010/main" val="31142040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651682" y="107340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Case Study - Scenario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E8E0CE-31EA-4ADA-9F65-9AEEB649ECC7}"/>
              </a:ext>
            </a:extLst>
          </p:cNvPr>
          <p:cNvSpPr txBox="1"/>
          <p:nvPr/>
        </p:nvSpPr>
        <p:spPr>
          <a:xfrm>
            <a:off x="4079776" y="1124744"/>
            <a:ext cx="716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Your company specialises in healthy snacking products: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135BA0-55BA-4AF2-AFA0-5CA809EA84AE}"/>
              </a:ext>
            </a:extLst>
          </p:cNvPr>
          <p:cNvSpPr txBox="1"/>
          <p:nvPr/>
        </p:nvSpPr>
        <p:spPr>
          <a:xfrm>
            <a:off x="4112344" y="1999580"/>
            <a:ext cx="7168232" cy="2077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700" b="1" dirty="0">
                <a:latin typeface="Open Sans Light" panose="020B0306030504020204" pitchFamily="34" charset="0"/>
                <a:cs typeface="Open Sans Light" panose="020B0306030504020204" pitchFamily="34" charset="0"/>
              </a:rPr>
              <a:t>Business Type</a:t>
            </a:r>
            <a:r>
              <a:rPr lang="en-GB" sz="1700" dirty="0">
                <a:latin typeface="Open Sans Light" panose="020B0306030504020204" pitchFamily="34" charset="0"/>
                <a:cs typeface="Open Sans Light" panose="020B0306030504020204" pitchFamily="34" charset="0"/>
              </a:rPr>
              <a:t>	Healthy, Plant Based High Protein Snacks</a:t>
            </a:r>
          </a:p>
          <a:p>
            <a:endParaRPr lang="en-GB" sz="1100" dirty="0">
              <a:latin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GB" sz="1700" b="1" dirty="0">
                <a:latin typeface="Open Sans Light" panose="020B0306030504020204" pitchFamily="34" charset="0"/>
                <a:cs typeface="Open Sans Light" panose="020B0306030504020204" pitchFamily="34" charset="0"/>
              </a:rPr>
              <a:t>Product Range</a:t>
            </a:r>
            <a:r>
              <a:rPr lang="en-GB" sz="1700" dirty="0">
                <a:latin typeface="Open Sans Light" panose="020B0306030504020204" pitchFamily="34" charset="0"/>
                <a:cs typeface="Open Sans Light" panose="020B0306030504020204" pitchFamily="34" charset="0"/>
              </a:rPr>
              <a:t>	Granola Bars, Cereal, Savoury Snacks </a:t>
            </a:r>
          </a:p>
          <a:p>
            <a:endParaRPr lang="en-GB" sz="1100" dirty="0">
              <a:latin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GB" sz="1700" b="1" dirty="0">
                <a:latin typeface="Open Sans Light" panose="020B0306030504020204" pitchFamily="34" charset="0"/>
                <a:cs typeface="Open Sans Light" panose="020B0306030504020204" pitchFamily="34" charset="0"/>
              </a:rPr>
              <a:t>Revenue</a:t>
            </a:r>
            <a:r>
              <a:rPr lang="en-GB" sz="1700" dirty="0">
                <a:latin typeface="Open Sans Light" panose="020B0306030504020204" pitchFamily="34" charset="0"/>
                <a:cs typeface="Open Sans Light" panose="020B0306030504020204" pitchFamily="34" charset="0"/>
              </a:rPr>
              <a:t>		dropped due to reduced sales to Continental Europe</a:t>
            </a:r>
          </a:p>
          <a:p>
            <a:endParaRPr lang="en-GB" sz="1100" dirty="0">
              <a:latin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GB" sz="1700" b="1" dirty="0">
                <a:latin typeface="Open Sans Light" panose="020B0306030504020204" pitchFamily="34" charset="0"/>
                <a:cs typeface="Open Sans Light" panose="020B0306030504020204" pitchFamily="34" charset="0"/>
              </a:rPr>
              <a:t>Gross Profit</a:t>
            </a:r>
            <a:r>
              <a:rPr lang="en-GB" sz="1700" dirty="0">
                <a:latin typeface="Open Sans Light" panose="020B0306030504020204" pitchFamily="34" charset="0"/>
                <a:cs typeface="Open Sans Light" panose="020B0306030504020204" pitchFamily="34" charset="0"/>
              </a:rPr>
              <a:t>	reduced</a:t>
            </a:r>
          </a:p>
          <a:p>
            <a:endParaRPr lang="en-GB" sz="1100" dirty="0">
              <a:latin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GB" sz="1700" b="1" dirty="0">
                <a:latin typeface="Open Sans Light" panose="020B0306030504020204" pitchFamily="34" charset="0"/>
                <a:cs typeface="Open Sans Light" panose="020B0306030504020204" pitchFamily="34" charset="0"/>
              </a:rPr>
              <a:t>Challenge</a:t>
            </a:r>
            <a:r>
              <a:rPr lang="en-GB" sz="1700" dirty="0">
                <a:latin typeface="Open Sans Light" panose="020B0306030504020204" pitchFamily="34" charset="0"/>
                <a:cs typeface="Open Sans Light" panose="020B0306030504020204" pitchFamily="34" charset="0"/>
              </a:rPr>
              <a:t>	Significant profit warning </a:t>
            </a:r>
          </a:p>
        </p:txBody>
      </p:sp>
      <p:pic>
        <p:nvPicPr>
          <p:cNvPr id="2" name="Picture 2" descr="Healthy Fruit and Nut Granola Bars (No-Bake) | Everyday Easy Eats">
            <a:extLst>
              <a:ext uri="{FF2B5EF4-FFF2-40B4-BE49-F238E27FC236}">
                <a16:creationId xmlns:a16="http://schemas.microsoft.com/office/drawing/2014/main" id="{C60E7138-01EE-4D9B-A1AD-D658E0E72C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0" t="36809" r="13775" b="43241"/>
          <a:stretch/>
        </p:blipFill>
        <p:spPr bwMode="auto">
          <a:xfrm>
            <a:off x="376493" y="2348880"/>
            <a:ext cx="3487259" cy="1472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9D919B1-6295-45BA-9A5F-B8DCE2FF3003}"/>
              </a:ext>
            </a:extLst>
          </p:cNvPr>
          <p:cNvSpPr/>
          <p:nvPr/>
        </p:nvSpPr>
        <p:spPr>
          <a:xfrm>
            <a:off x="263352" y="4869160"/>
            <a:ext cx="11665296" cy="720080"/>
          </a:xfrm>
          <a:prstGeom prst="rect">
            <a:avLst/>
          </a:prstGeom>
          <a:solidFill>
            <a:srgbClr val="012045"/>
          </a:solidFill>
          <a:ln w="12700">
            <a:solidFill>
              <a:srgbClr val="009EE2"/>
            </a:solidFill>
          </a:ln>
          <a:effectLst>
            <a:glow rad="101600">
              <a:srgbClr val="009EE2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Our mission today is to derive significantly more value from the granola bars</a:t>
            </a:r>
          </a:p>
        </p:txBody>
      </p:sp>
    </p:spTree>
    <p:extLst>
      <p:ext uri="{BB962C8B-B14F-4D97-AF65-F5344CB8AC3E}">
        <p14:creationId xmlns:p14="http://schemas.microsoft.com/office/powerpoint/2010/main" val="3817955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A2059D47-E20D-F344-B0E3-DE418D2D6165}"/>
              </a:ext>
            </a:extLst>
          </p:cNvPr>
          <p:cNvSpPr txBox="1">
            <a:spLocks/>
          </p:cNvSpPr>
          <p:nvPr/>
        </p:nvSpPr>
        <p:spPr>
          <a:xfrm rot="16200000">
            <a:off x="911296" y="3357120"/>
            <a:ext cx="1963497" cy="37906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800" dirty="0">
                <a:latin typeface="Bariol" panose="02000506040000020003" pitchFamily="2" charset="0"/>
                <a:cs typeface="Open Sans Light" panose="020B0306030504020204" pitchFamily="34" charset="0"/>
              </a:rPr>
              <a:t>Supply Risk</a:t>
            </a:r>
          </a:p>
        </p:txBody>
      </p:sp>
      <p:graphicFrame>
        <p:nvGraphicFramePr>
          <p:cNvPr id="12" name="Table 3">
            <a:extLst>
              <a:ext uri="{FF2B5EF4-FFF2-40B4-BE49-F238E27FC236}">
                <a16:creationId xmlns:a16="http://schemas.microsoft.com/office/drawing/2014/main" id="{8502F19A-7F58-7141-8726-39791C800A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485301"/>
              </p:ext>
            </p:extLst>
          </p:nvPr>
        </p:nvGraphicFramePr>
        <p:xfrm>
          <a:off x="2207568" y="1504069"/>
          <a:ext cx="8136907" cy="40851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3361">
                  <a:extLst>
                    <a:ext uri="{9D8B030D-6E8A-4147-A177-3AD203B41FA5}">
                      <a16:colId xmlns:a16="http://schemas.microsoft.com/office/drawing/2014/main" val="1082142040"/>
                    </a:ext>
                  </a:extLst>
                </a:gridCol>
                <a:gridCol w="3711773">
                  <a:extLst>
                    <a:ext uri="{9D8B030D-6E8A-4147-A177-3AD203B41FA5}">
                      <a16:colId xmlns:a16="http://schemas.microsoft.com/office/drawing/2014/main" val="4223879686"/>
                    </a:ext>
                  </a:extLst>
                </a:gridCol>
                <a:gridCol w="3711773">
                  <a:extLst>
                    <a:ext uri="{9D8B030D-6E8A-4147-A177-3AD203B41FA5}">
                      <a16:colId xmlns:a16="http://schemas.microsoft.com/office/drawing/2014/main" val="3664558832"/>
                    </a:ext>
                  </a:extLst>
                </a:gridCol>
              </a:tblGrid>
              <a:tr h="1884243"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dirty="0">
                          <a:solidFill>
                            <a:schemeClr val="bg1"/>
                          </a:solidFill>
                          <a:latin typeface="Bariol" panose="02000506040000020003" pitchFamily="2" charset="0"/>
                          <a:cs typeface="Open Sans Light" panose="020B0306030504020204" pitchFamily="34" charset="0"/>
                        </a:rPr>
                        <a:t>High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latin typeface="Bariol" panose="02000506040000020003" pitchFamily="2" charset="0"/>
                          <a:ea typeface="+mn-ea"/>
                          <a:cs typeface="Open Sans Light" panose="020B0306030504020204" pitchFamily="34" charset="0"/>
                        </a:rPr>
                        <a:t>Bottleneck</a:t>
                      </a:r>
                    </a:p>
                    <a:p>
                      <a:pPr algn="ctr"/>
                      <a:endParaRPr lang="en-GB" sz="1800" b="0" i="0" dirty="0">
                        <a:solidFill>
                          <a:schemeClr val="tx1"/>
                        </a:solidFill>
                        <a:latin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algn="ctr"/>
                      <a:r>
                        <a:rPr lang="en-GB" sz="1600" b="0" i="0" kern="1200" dirty="0">
                          <a:solidFill>
                            <a:srgbClr val="009EE2"/>
                          </a:solidFill>
                          <a:latin typeface="Open Sans Light" panose="020B0306030504020204" pitchFamily="34" charset="0"/>
                          <a:ea typeface="+mn-ea"/>
                          <a:cs typeface="Open Sans Light" panose="020B0306030504020204" pitchFamily="34" charset="0"/>
                        </a:rPr>
                        <a:t>1 niche co-packer</a:t>
                      </a:r>
                    </a:p>
                    <a:p>
                      <a:pPr algn="ctr"/>
                      <a:endParaRPr lang="en-GB" sz="1600" b="0" i="0" dirty="0">
                        <a:solidFill>
                          <a:srgbClr val="009EE2"/>
                        </a:solidFill>
                        <a:latin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latinLnBrk="0" hangingPunct="1"/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latin typeface="Bariol" panose="02000506040000020003" pitchFamily="2" charset="0"/>
                          <a:ea typeface="+mn-ea"/>
                          <a:cs typeface="Open Sans Light" panose="020B0306030504020204" pitchFamily="34" charset="0"/>
                        </a:rPr>
                        <a:t>Strategic</a:t>
                      </a:r>
                    </a:p>
                    <a:p>
                      <a:pPr algn="ctr"/>
                      <a:endParaRPr lang="en-GB" sz="1800" b="0" i="0" dirty="0">
                        <a:solidFill>
                          <a:schemeClr val="tx1"/>
                        </a:solidFill>
                        <a:latin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algn="ctr"/>
                      <a:r>
                        <a:rPr lang="en-GB" sz="1600" b="0" i="0" dirty="0">
                          <a:solidFill>
                            <a:srgbClr val="009EE2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Growing together/co-invested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6375948"/>
                  </a:ext>
                </a:extLst>
              </a:tr>
              <a:tr h="1835066"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dirty="0">
                          <a:solidFill>
                            <a:schemeClr val="bg1"/>
                          </a:solidFill>
                          <a:latin typeface="Bariol" panose="02000506040000020003" pitchFamily="2" charset="0"/>
                          <a:cs typeface="Open Sans Light" panose="020B0306030504020204" pitchFamily="34" charset="0"/>
                        </a:rPr>
                        <a:t>Low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latin typeface="Bariol" panose="02000506040000020003" pitchFamily="2" charset="0"/>
                          <a:ea typeface="+mn-ea"/>
                          <a:cs typeface="Open Sans Light" panose="020B0306030504020204" pitchFamily="34" charset="0"/>
                        </a:rPr>
                        <a:t>Non Critical</a:t>
                      </a:r>
                    </a:p>
                    <a:p>
                      <a:pPr algn="ctr"/>
                      <a:endParaRPr lang="en-GB" sz="1800" b="0" i="0" dirty="0">
                        <a:solidFill>
                          <a:schemeClr val="tx1"/>
                        </a:solidFill>
                        <a:latin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algn="ctr"/>
                      <a:endParaRPr lang="en-GB" sz="1800" b="0" i="0" dirty="0">
                        <a:solidFill>
                          <a:schemeClr val="tx1"/>
                        </a:solidFill>
                        <a:latin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algn="ctr"/>
                      <a:r>
                        <a:rPr lang="en-GB" sz="1600" b="0" i="0" dirty="0">
                          <a:solidFill>
                            <a:srgbClr val="FF0000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Not here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GB" sz="1800" b="0" i="0" kern="1200" dirty="0">
                          <a:solidFill>
                            <a:schemeClr val="tx1"/>
                          </a:solidFill>
                          <a:latin typeface="Bariol" panose="02000506040000020003" pitchFamily="2" charset="0"/>
                          <a:ea typeface="+mn-ea"/>
                          <a:cs typeface="Open Sans Light" panose="020B0306030504020204" pitchFamily="34" charset="0"/>
                        </a:rPr>
                        <a:t>Leverage</a:t>
                      </a:r>
                    </a:p>
                    <a:p>
                      <a:pPr algn="ctr"/>
                      <a:endParaRPr lang="en-GB" sz="1800" b="0" i="0" dirty="0">
                        <a:solidFill>
                          <a:schemeClr val="tx1"/>
                        </a:solidFill>
                        <a:latin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algn="ctr"/>
                      <a:r>
                        <a:rPr lang="en-GB" sz="1600" b="0" i="0" dirty="0">
                          <a:solidFill>
                            <a:srgbClr val="009EE2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Multiple co-packers</a:t>
                      </a:r>
                      <a:endParaRPr lang="en-GB" sz="1800" b="0" i="0" dirty="0">
                        <a:solidFill>
                          <a:srgbClr val="009EE2"/>
                        </a:solidFill>
                        <a:latin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3156079"/>
                  </a:ext>
                </a:extLst>
              </a:tr>
              <a:tr h="365862">
                <a:tc>
                  <a:txBody>
                    <a:bodyPr/>
                    <a:lstStyle/>
                    <a:p>
                      <a:pPr algn="ctr"/>
                      <a:endParaRPr lang="en-GB" sz="1800" b="0" i="0" dirty="0">
                        <a:solidFill>
                          <a:schemeClr val="tx1"/>
                        </a:solidFill>
                        <a:latin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kern="1200" dirty="0">
                          <a:solidFill>
                            <a:schemeClr val="bg1"/>
                          </a:solidFill>
                          <a:latin typeface="Bariol" panose="02000506040000020003" pitchFamily="2" charset="0"/>
                          <a:ea typeface="+mn-ea"/>
                          <a:cs typeface="Open Sans Light" panose="020B0306030504020204" pitchFamily="34" charset="0"/>
                        </a:rPr>
                        <a:t>Low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latinLnBrk="0" hangingPunct="1"/>
                      <a:r>
                        <a:rPr lang="en-GB" sz="1800" b="0" i="0" kern="1200" dirty="0">
                          <a:solidFill>
                            <a:schemeClr val="bg1"/>
                          </a:solidFill>
                          <a:latin typeface="Bariol" panose="02000506040000020003" pitchFamily="2" charset="0"/>
                          <a:ea typeface="+mn-ea"/>
                          <a:cs typeface="Open Sans Light" panose="020B0306030504020204" pitchFamily="34" charset="0"/>
                        </a:rPr>
                        <a:t>High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1967017"/>
                  </a:ext>
                </a:extLst>
              </a:tr>
            </a:tbl>
          </a:graphicData>
        </a:graphic>
      </p:graphicFrame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2D091999-4CA7-014B-B253-153B7E158863}"/>
              </a:ext>
            </a:extLst>
          </p:cNvPr>
          <p:cNvSpPr txBox="1">
            <a:spLocks/>
          </p:cNvSpPr>
          <p:nvPr/>
        </p:nvSpPr>
        <p:spPr>
          <a:xfrm>
            <a:off x="5879976" y="5733256"/>
            <a:ext cx="1584176" cy="37906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800" dirty="0">
                <a:latin typeface="Bariol" panose="02000506040000020003" pitchFamily="2" charset="0"/>
                <a:cs typeface="Open Sans Light" panose="020B0306030504020204" pitchFamily="34" charset="0"/>
              </a:rPr>
              <a:t>Profit Impact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D7C4F7-0877-4B5B-92BB-07D349A4F892}"/>
              </a:ext>
            </a:extLst>
          </p:cNvPr>
          <p:cNvSpPr txBox="1"/>
          <p:nvPr/>
        </p:nvSpPr>
        <p:spPr>
          <a:xfrm>
            <a:off x="9651682" y="107340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Case Study - Scenario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FE6798-34D8-4945-9430-1937D650A58A}"/>
              </a:ext>
            </a:extLst>
          </p:cNvPr>
          <p:cNvSpPr txBox="1"/>
          <p:nvPr/>
        </p:nvSpPr>
        <p:spPr>
          <a:xfrm>
            <a:off x="2116908" y="739564"/>
            <a:ext cx="6681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I’ll let you imagine where you are on the matrix:</a:t>
            </a:r>
          </a:p>
        </p:txBody>
      </p:sp>
      <p:pic>
        <p:nvPicPr>
          <p:cNvPr id="3" name="Picture 2" descr="Healthy Fruit and Nut Granola Bars (No-Bake) | Everyday Easy Eats">
            <a:extLst>
              <a:ext uri="{FF2B5EF4-FFF2-40B4-BE49-F238E27FC236}">
                <a16:creationId xmlns:a16="http://schemas.microsoft.com/office/drawing/2014/main" id="{5AF531F3-341B-4187-8A97-10FEB036B8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0" t="36809" r="13775" b="43241"/>
          <a:stretch/>
        </p:blipFill>
        <p:spPr bwMode="auto">
          <a:xfrm>
            <a:off x="3891980" y="2463180"/>
            <a:ext cx="1872208" cy="7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Healthy Fruit and Nut Granola Bars (No-Bake) | Everyday Easy Eats">
            <a:extLst>
              <a:ext uri="{FF2B5EF4-FFF2-40B4-BE49-F238E27FC236}">
                <a16:creationId xmlns:a16="http://schemas.microsoft.com/office/drawing/2014/main" id="{72FBC0FE-077E-4499-9DD1-B006657F79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0" t="36809" r="13775" b="43241"/>
          <a:stretch/>
        </p:blipFill>
        <p:spPr bwMode="auto">
          <a:xfrm>
            <a:off x="7448596" y="4290439"/>
            <a:ext cx="1872208" cy="7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ealthy Fruit and Nut Granola Bars (No-Bake) | Everyday Easy Eats">
            <a:extLst>
              <a:ext uri="{FF2B5EF4-FFF2-40B4-BE49-F238E27FC236}">
                <a16:creationId xmlns:a16="http://schemas.microsoft.com/office/drawing/2014/main" id="{98090C95-2116-4257-A9A6-705B9BFA1F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0" t="36809" r="13775" b="43241"/>
          <a:stretch/>
        </p:blipFill>
        <p:spPr bwMode="auto">
          <a:xfrm>
            <a:off x="7448596" y="2463179"/>
            <a:ext cx="1872208" cy="79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20065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8675" y="107340"/>
            <a:ext cx="6995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Case Study - The Recipe</a:t>
            </a:r>
          </a:p>
          <a:p>
            <a:pPr algn="r"/>
            <a:endParaRPr lang="en-GB" dirty="0"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E8E0CE-31EA-4ADA-9F65-9AEEB649ECC7}"/>
              </a:ext>
            </a:extLst>
          </p:cNvPr>
          <p:cNvSpPr txBox="1"/>
          <p:nvPr/>
        </p:nvSpPr>
        <p:spPr>
          <a:xfrm>
            <a:off x="1343472" y="476672"/>
            <a:ext cx="98043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For the case study, we will use an example fictitious recipe:</a:t>
            </a:r>
          </a:p>
        </p:txBody>
      </p:sp>
      <p:pic>
        <p:nvPicPr>
          <p:cNvPr id="5" name="Picture 2" descr="Healthy Fruit and Nut Granola Bars (No-Bake) | Everyday Easy Eats">
            <a:extLst>
              <a:ext uri="{FF2B5EF4-FFF2-40B4-BE49-F238E27FC236}">
                <a16:creationId xmlns:a16="http://schemas.microsoft.com/office/drawing/2014/main" id="{86B17B91-D104-4563-B989-A070119E2D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0" t="36809" r="13775" b="43241"/>
          <a:stretch/>
        </p:blipFill>
        <p:spPr bwMode="auto">
          <a:xfrm>
            <a:off x="512810" y="2767330"/>
            <a:ext cx="4918486" cy="2076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2415E4E-E22D-427B-92D7-AF5BD4CF58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1944" y="1310126"/>
            <a:ext cx="584835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686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1801" y="989796"/>
            <a:ext cx="108845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Has Covid-19 had an impact on your business’ profit?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397286" y="107340"/>
            <a:ext cx="675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Intro</a:t>
            </a:r>
          </a:p>
        </p:txBody>
      </p:sp>
      <p:pic>
        <p:nvPicPr>
          <p:cNvPr id="4098" name="Picture 2" descr="Covid-19 | New Scientist">
            <a:extLst>
              <a:ext uri="{FF2B5EF4-FFF2-40B4-BE49-F238E27FC236}">
                <a16:creationId xmlns:a16="http://schemas.microsoft.com/office/drawing/2014/main" id="{9FC02844-CA2B-418A-B58F-17EE220A1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00" y="1684379"/>
            <a:ext cx="5940660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7B4AAD9-5C91-4EB8-AA3B-1E705FA3D747}"/>
              </a:ext>
            </a:extLst>
          </p:cNvPr>
          <p:cNvSpPr txBox="1"/>
          <p:nvPr/>
        </p:nvSpPr>
        <p:spPr>
          <a:xfrm>
            <a:off x="6888088" y="4629156"/>
            <a:ext cx="45382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…cost modelling could be the answer to help you</a:t>
            </a:r>
          </a:p>
        </p:txBody>
      </p:sp>
    </p:spTree>
    <p:extLst>
      <p:ext uri="{BB962C8B-B14F-4D97-AF65-F5344CB8AC3E}">
        <p14:creationId xmlns:p14="http://schemas.microsoft.com/office/powerpoint/2010/main" val="1384919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7368" y="1556792"/>
            <a:ext cx="9577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Optimising the recipe cost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1FD3ED-583D-4A30-8675-547904CDB774}"/>
              </a:ext>
            </a:extLst>
          </p:cNvPr>
          <p:cNvSpPr txBox="1"/>
          <p:nvPr/>
        </p:nvSpPr>
        <p:spPr>
          <a:xfrm>
            <a:off x="2529573" y="2420888"/>
            <a:ext cx="8893457" cy="2239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Turning the recipe into a cost model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Focusing on the key cost drivers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Estimating in the absence of good data/information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Recipe Value Levers</a:t>
            </a:r>
          </a:p>
        </p:txBody>
      </p:sp>
    </p:spTree>
    <p:extLst>
      <p:ext uri="{BB962C8B-B14F-4D97-AF65-F5344CB8AC3E}">
        <p14:creationId xmlns:p14="http://schemas.microsoft.com/office/powerpoint/2010/main" val="20928655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8675" y="107340"/>
            <a:ext cx="6995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Turning the recipe into a cost model</a:t>
            </a:r>
          </a:p>
          <a:p>
            <a:pPr algn="r"/>
            <a:endParaRPr lang="en-GB" dirty="0"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E8E0CE-31EA-4ADA-9F65-9AEEB649ECC7}"/>
              </a:ext>
            </a:extLst>
          </p:cNvPr>
          <p:cNvSpPr txBox="1"/>
          <p:nvPr/>
        </p:nvSpPr>
        <p:spPr>
          <a:xfrm>
            <a:off x="407368" y="548680"/>
            <a:ext cx="108900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GB" dirty="0"/>
              <a:t>We can create the recipe in Mintec Analytics to calculate the cost of the recipe and see what the main material cost drivers are: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55CF2226-C322-4F8C-9D39-C7646E0AE5E9}"/>
              </a:ext>
            </a:extLst>
          </p:cNvPr>
          <p:cNvSpPr/>
          <p:nvPr/>
        </p:nvSpPr>
        <p:spPr>
          <a:xfrm>
            <a:off x="4069971" y="3411469"/>
            <a:ext cx="430732" cy="377572"/>
          </a:xfrm>
          <a:prstGeom prst="rightArrow">
            <a:avLst/>
          </a:prstGeom>
          <a:solidFill>
            <a:srgbClr val="00CC00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1D09645-1FFE-B147-B2DC-CCE12A2721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944"/>
          <a:stretch/>
        </p:blipFill>
        <p:spPr>
          <a:xfrm>
            <a:off x="4583831" y="1379677"/>
            <a:ext cx="7137198" cy="49296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629133-4F54-4B21-91BF-BFC971F471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437" y="1735012"/>
            <a:ext cx="3697405" cy="4070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918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8675" y="133198"/>
            <a:ext cx="6995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Turning the recipe into a cost model</a:t>
            </a:r>
          </a:p>
          <a:p>
            <a:pPr algn="r"/>
            <a:endParaRPr lang="en-GB" dirty="0"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05642F-B69C-7D4F-8D74-663E29477F08}"/>
              </a:ext>
            </a:extLst>
          </p:cNvPr>
          <p:cNvSpPr txBox="1"/>
          <p:nvPr/>
        </p:nvSpPr>
        <p:spPr>
          <a:xfrm>
            <a:off x="911424" y="548680"/>
            <a:ext cx="9804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We then need to add in the other line items of cost: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2CF294-912B-B64B-B5DB-10B213D847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19536" y="1058097"/>
            <a:ext cx="9366534" cy="5179215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D11DE5AC-583B-AF49-A6D7-150524DFE302}"/>
              </a:ext>
            </a:extLst>
          </p:cNvPr>
          <p:cNvSpPr txBox="1"/>
          <p:nvPr/>
        </p:nvSpPr>
        <p:spPr>
          <a:xfrm>
            <a:off x="445468" y="1916832"/>
            <a:ext cx="10705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100" b="1" dirty="0">
                <a:solidFill>
                  <a:srgbClr val="00CC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Very Easy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58AFF59-B828-5447-BF4B-0DC9F2387559}"/>
              </a:ext>
            </a:extLst>
          </p:cNvPr>
          <p:cNvSpPr txBox="1"/>
          <p:nvPr/>
        </p:nvSpPr>
        <p:spPr>
          <a:xfrm>
            <a:off x="445468" y="2257273"/>
            <a:ext cx="10705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100" b="1" dirty="0">
                <a:solidFill>
                  <a:srgbClr val="00CC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Fairy Easy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1D24434-0870-1B46-B03C-3B3E1E18C158}"/>
              </a:ext>
            </a:extLst>
          </p:cNvPr>
          <p:cNvSpPr txBox="1"/>
          <p:nvPr/>
        </p:nvSpPr>
        <p:spPr>
          <a:xfrm>
            <a:off x="445468" y="2597714"/>
            <a:ext cx="10705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100" b="1" dirty="0">
                <a:solidFill>
                  <a:srgbClr val="FF00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Hard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BEBFAEB-F0F8-C742-9A37-F3E429E27561}"/>
              </a:ext>
            </a:extLst>
          </p:cNvPr>
          <p:cNvSpPr txBox="1"/>
          <p:nvPr/>
        </p:nvSpPr>
        <p:spPr>
          <a:xfrm>
            <a:off x="445468" y="3619037"/>
            <a:ext cx="10705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100" b="1" dirty="0">
                <a:solidFill>
                  <a:srgbClr val="00CC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Easy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BC959E9-B8B9-E34B-9406-A95B6EEF2E60}"/>
              </a:ext>
            </a:extLst>
          </p:cNvPr>
          <p:cNvSpPr txBox="1"/>
          <p:nvPr/>
        </p:nvSpPr>
        <p:spPr>
          <a:xfrm>
            <a:off x="445468" y="2938155"/>
            <a:ext cx="10705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100" b="1" dirty="0">
                <a:solidFill>
                  <a:srgbClr val="FF00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Hard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60604EE-3F16-F044-97C4-75DB59EF3A66}"/>
              </a:ext>
            </a:extLst>
          </p:cNvPr>
          <p:cNvSpPr txBox="1"/>
          <p:nvPr/>
        </p:nvSpPr>
        <p:spPr>
          <a:xfrm>
            <a:off x="445468" y="3278596"/>
            <a:ext cx="10705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100" b="1" dirty="0">
                <a:solidFill>
                  <a:srgbClr val="FF00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Hard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1B11D89-1DA0-6E44-8973-6E3AC97E96DA}"/>
              </a:ext>
            </a:extLst>
          </p:cNvPr>
          <p:cNvSpPr txBox="1"/>
          <p:nvPr/>
        </p:nvSpPr>
        <p:spPr>
          <a:xfrm>
            <a:off x="445468" y="3959478"/>
            <a:ext cx="10705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100" b="1" dirty="0">
                <a:solidFill>
                  <a:srgbClr val="FF00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Hard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5042CD80-2043-DD4B-9F0E-C72F4D9DC3DE}"/>
              </a:ext>
            </a:extLst>
          </p:cNvPr>
          <p:cNvCxnSpPr>
            <a:cxnSpLocks/>
          </p:cNvCxnSpPr>
          <p:nvPr/>
        </p:nvCxnSpPr>
        <p:spPr>
          <a:xfrm>
            <a:off x="1515968" y="2413277"/>
            <a:ext cx="1017732" cy="0"/>
          </a:xfrm>
          <a:prstGeom prst="straightConnector1">
            <a:avLst/>
          </a:prstGeom>
          <a:ln w="19050">
            <a:solidFill>
              <a:srgbClr val="00CC0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7F5CD167-8DD6-4F4F-A0B6-98AF6DBE3846}"/>
              </a:ext>
            </a:extLst>
          </p:cNvPr>
          <p:cNvCxnSpPr>
            <a:cxnSpLocks/>
          </p:cNvCxnSpPr>
          <p:nvPr/>
        </p:nvCxnSpPr>
        <p:spPr>
          <a:xfrm>
            <a:off x="1515968" y="2080518"/>
            <a:ext cx="1017732" cy="0"/>
          </a:xfrm>
          <a:prstGeom prst="straightConnector1">
            <a:avLst/>
          </a:prstGeom>
          <a:ln w="19050">
            <a:solidFill>
              <a:srgbClr val="00CC0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702D13C3-E855-4A44-A5D3-8A7ED08E0B95}"/>
              </a:ext>
            </a:extLst>
          </p:cNvPr>
          <p:cNvCxnSpPr>
            <a:cxnSpLocks/>
          </p:cNvCxnSpPr>
          <p:nvPr/>
        </p:nvCxnSpPr>
        <p:spPr>
          <a:xfrm>
            <a:off x="1515968" y="2746036"/>
            <a:ext cx="1017732" cy="0"/>
          </a:xfrm>
          <a:prstGeom prst="straightConnector1">
            <a:avLst/>
          </a:prstGeom>
          <a:ln w="19050">
            <a:solidFill>
              <a:srgbClr val="FF000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24703814-E18C-884B-AA19-17F71D522FED}"/>
              </a:ext>
            </a:extLst>
          </p:cNvPr>
          <p:cNvCxnSpPr>
            <a:cxnSpLocks/>
          </p:cNvCxnSpPr>
          <p:nvPr/>
        </p:nvCxnSpPr>
        <p:spPr>
          <a:xfrm>
            <a:off x="1515968" y="3411554"/>
            <a:ext cx="1017732" cy="0"/>
          </a:xfrm>
          <a:prstGeom prst="straightConnector1">
            <a:avLst/>
          </a:prstGeom>
          <a:ln w="19050">
            <a:solidFill>
              <a:srgbClr val="FF000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050843A6-9493-204E-9402-7007AF820411}"/>
              </a:ext>
            </a:extLst>
          </p:cNvPr>
          <p:cNvCxnSpPr>
            <a:cxnSpLocks/>
          </p:cNvCxnSpPr>
          <p:nvPr/>
        </p:nvCxnSpPr>
        <p:spPr>
          <a:xfrm>
            <a:off x="1515968" y="3078795"/>
            <a:ext cx="1017732" cy="0"/>
          </a:xfrm>
          <a:prstGeom prst="straightConnector1">
            <a:avLst/>
          </a:prstGeom>
          <a:ln w="19050">
            <a:solidFill>
              <a:srgbClr val="FF000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3DB7B6F9-3C77-8B48-94B1-7B0F80FFAEED}"/>
              </a:ext>
            </a:extLst>
          </p:cNvPr>
          <p:cNvCxnSpPr>
            <a:cxnSpLocks/>
          </p:cNvCxnSpPr>
          <p:nvPr/>
        </p:nvCxnSpPr>
        <p:spPr>
          <a:xfrm>
            <a:off x="1515968" y="4077072"/>
            <a:ext cx="1017732" cy="0"/>
          </a:xfrm>
          <a:prstGeom prst="straightConnector1">
            <a:avLst/>
          </a:prstGeom>
          <a:ln w="19050">
            <a:solidFill>
              <a:srgbClr val="FF000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33C8F94E-EE4F-0B47-9465-6D5C30A56F21}"/>
              </a:ext>
            </a:extLst>
          </p:cNvPr>
          <p:cNvCxnSpPr>
            <a:cxnSpLocks/>
          </p:cNvCxnSpPr>
          <p:nvPr/>
        </p:nvCxnSpPr>
        <p:spPr>
          <a:xfrm>
            <a:off x="1515968" y="3744313"/>
            <a:ext cx="1017732" cy="0"/>
          </a:xfrm>
          <a:prstGeom prst="straightConnector1">
            <a:avLst/>
          </a:prstGeom>
          <a:ln w="19050">
            <a:solidFill>
              <a:srgbClr val="00CC0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: Rounded Corners 2">
            <a:extLst>
              <a:ext uri="{FF2B5EF4-FFF2-40B4-BE49-F238E27FC236}">
                <a16:creationId xmlns:a16="http://schemas.microsoft.com/office/drawing/2014/main" id="{3A96DE6E-F64F-5D4C-B958-6A6AEEFD3528}"/>
              </a:ext>
            </a:extLst>
          </p:cNvPr>
          <p:cNvSpPr/>
          <p:nvPr/>
        </p:nvSpPr>
        <p:spPr>
          <a:xfrm>
            <a:off x="6023992" y="1839183"/>
            <a:ext cx="720080" cy="299889"/>
          </a:xfrm>
          <a:prstGeom prst="roundRect">
            <a:avLst/>
          </a:prstGeom>
          <a:noFill/>
          <a:ln w="25400">
            <a:solidFill>
              <a:srgbClr val="00CC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78875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8675" y="133198"/>
            <a:ext cx="6995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Turning the recipe into a cost model</a:t>
            </a:r>
          </a:p>
          <a:p>
            <a:pPr algn="r"/>
            <a:endParaRPr lang="en-GB" dirty="0"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2CF294-912B-B64B-B5DB-10B213D847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36341" y="1058097"/>
            <a:ext cx="9416243" cy="5206703"/>
          </a:xfrm>
          <a:prstGeom prst="rect">
            <a:avLst/>
          </a:prstGeom>
        </p:spPr>
      </p:pic>
      <p:sp>
        <p:nvSpPr>
          <p:cNvPr id="13" name="Rectangle: Rounded Corners 2">
            <a:extLst>
              <a:ext uri="{FF2B5EF4-FFF2-40B4-BE49-F238E27FC236}">
                <a16:creationId xmlns:a16="http://schemas.microsoft.com/office/drawing/2014/main" id="{E271FB21-1FC2-284C-B4B2-692302985663}"/>
              </a:ext>
            </a:extLst>
          </p:cNvPr>
          <p:cNvSpPr/>
          <p:nvPr/>
        </p:nvSpPr>
        <p:spPr>
          <a:xfrm>
            <a:off x="4408801" y="1857350"/>
            <a:ext cx="720080" cy="299889"/>
          </a:xfrm>
          <a:prstGeom prst="roundRect">
            <a:avLst/>
          </a:prstGeom>
          <a:noFill/>
          <a:ln w="25400">
            <a:solidFill>
              <a:srgbClr val="00CC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CADE11A-61CC-D948-AB23-FB8D26D24B7B}"/>
              </a:ext>
            </a:extLst>
          </p:cNvPr>
          <p:cNvSpPr txBox="1"/>
          <p:nvPr/>
        </p:nvSpPr>
        <p:spPr>
          <a:xfrm>
            <a:off x="1193846" y="688765"/>
            <a:ext cx="9804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We then need to add in the other line items of cost:</a:t>
            </a:r>
          </a:p>
        </p:txBody>
      </p:sp>
      <p:sp>
        <p:nvSpPr>
          <p:cNvPr id="29" name="Rectangle: Rounded Corners 2">
            <a:extLst>
              <a:ext uri="{FF2B5EF4-FFF2-40B4-BE49-F238E27FC236}">
                <a16:creationId xmlns:a16="http://schemas.microsoft.com/office/drawing/2014/main" id="{4AF339ED-7257-DE4D-A7A1-6B22ECED9403}"/>
              </a:ext>
            </a:extLst>
          </p:cNvPr>
          <p:cNvSpPr/>
          <p:nvPr/>
        </p:nvSpPr>
        <p:spPr>
          <a:xfrm>
            <a:off x="4414903" y="2191655"/>
            <a:ext cx="4949501" cy="608696"/>
          </a:xfrm>
          <a:prstGeom prst="roundRect">
            <a:avLst>
              <a:gd name="adj" fmla="val 7278"/>
            </a:avLst>
          </a:prstGeom>
          <a:noFill/>
          <a:ln w="25400">
            <a:solidFill>
              <a:srgbClr val="00CC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EF57B1D-49AF-4A24-AB12-309098BE7840}"/>
              </a:ext>
            </a:extLst>
          </p:cNvPr>
          <p:cNvSpPr txBox="1"/>
          <p:nvPr/>
        </p:nvSpPr>
        <p:spPr>
          <a:xfrm>
            <a:off x="551384" y="1916832"/>
            <a:ext cx="10705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100" b="1" dirty="0">
                <a:solidFill>
                  <a:srgbClr val="00CC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Very Easy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A475AC2-CA2B-4F83-BF3C-A07B487849E3}"/>
              </a:ext>
            </a:extLst>
          </p:cNvPr>
          <p:cNvSpPr txBox="1"/>
          <p:nvPr/>
        </p:nvSpPr>
        <p:spPr>
          <a:xfrm>
            <a:off x="551384" y="2257273"/>
            <a:ext cx="10705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100" b="1" dirty="0">
                <a:solidFill>
                  <a:srgbClr val="00CC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Fairy Easy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7CF833E-68FB-464B-B119-28ADDB034A2C}"/>
              </a:ext>
            </a:extLst>
          </p:cNvPr>
          <p:cNvSpPr txBox="1"/>
          <p:nvPr/>
        </p:nvSpPr>
        <p:spPr>
          <a:xfrm>
            <a:off x="551384" y="2597714"/>
            <a:ext cx="10705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100" b="1" dirty="0">
                <a:solidFill>
                  <a:srgbClr val="FF00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Hard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FC85775-BAAC-4526-B6EB-0043AAADC3C8}"/>
              </a:ext>
            </a:extLst>
          </p:cNvPr>
          <p:cNvSpPr txBox="1"/>
          <p:nvPr/>
        </p:nvSpPr>
        <p:spPr>
          <a:xfrm>
            <a:off x="551384" y="3619037"/>
            <a:ext cx="10705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100" b="1" dirty="0">
                <a:solidFill>
                  <a:srgbClr val="00CC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Easy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4F95897-5ADA-4106-A002-E68ED18A85E1}"/>
              </a:ext>
            </a:extLst>
          </p:cNvPr>
          <p:cNvSpPr txBox="1"/>
          <p:nvPr/>
        </p:nvSpPr>
        <p:spPr>
          <a:xfrm>
            <a:off x="551384" y="2938155"/>
            <a:ext cx="10705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100" b="1" dirty="0">
                <a:solidFill>
                  <a:srgbClr val="FF00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Hard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3D8E85B-549F-4E8B-9566-34D7B9DBDCC0}"/>
              </a:ext>
            </a:extLst>
          </p:cNvPr>
          <p:cNvSpPr txBox="1"/>
          <p:nvPr/>
        </p:nvSpPr>
        <p:spPr>
          <a:xfrm>
            <a:off x="551384" y="3278596"/>
            <a:ext cx="10705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100" b="1" dirty="0">
                <a:solidFill>
                  <a:srgbClr val="FF00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Hard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334C2A5-5965-409C-9527-44097EE5F6B9}"/>
              </a:ext>
            </a:extLst>
          </p:cNvPr>
          <p:cNvSpPr txBox="1"/>
          <p:nvPr/>
        </p:nvSpPr>
        <p:spPr>
          <a:xfrm>
            <a:off x="551384" y="3959478"/>
            <a:ext cx="10705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100" b="1" dirty="0">
                <a:solidFill>
                  <a:srgbClr val="FF00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Hard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1059FDE-72F5-4475-883F-AA1D479171F4}"/>
              </a:ext>
            </a:extLst>
          </p:cNvPr>
          <p:cNvCxnSpPr>
            <a:cxnSpLocks/>
          </p:cNvCxnSpPr>
          <p:nvPr/>
        </p:nvCxnSpPr>
        <p:spPr>
          <a:xfrm>
            <a:off x="1621884" y="2413277"/>
            <a:ext cx="1017732" cy="0"/>
          </a:xfrm>
          <a:prstGeom prst="straightConnector1">
            <a:avLst/>
          </a:prstGeom>
          <a:ln w="19050">
            <a:solidFill>
              <a:srgbClr val="00CC0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7DB7E6B-A6E8-4D0B-9CB1-082ECB669CDF}"/>
              </a:ext>
            </a:extLst>
          </p:cNvPr>
          <p:cNvCxnSpPr>
            <a:cxnSpLocks/>
          </p:cNvCxnSpPr>
          <p:nvPr/>
        </p:nvCxnSpPr>
        <p:spPr>
          <a:xfrm>
            <a:off x="1621884" y="2080518"/>
            <a:ext cx="1017732" cy="0"/>
          </a:xfrm>
          <a:prstGeom prst="straightConnector1">
            <a:avLst/>
          </a:prstGeom>
          <a:ln w="19050">
            <a:solidFill>
              <a:srgbClr val="00CC0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620165D2-1B22-430A-A48A-E7F3001537BA}"/>
              </a:ext>
            </a:extLst>
          </p:cNvPr>
          <p:cNvCxnSpPr>
            <a:cxnSpLocks/>
          </p:cNvCxnSpPr>
          <p:nvPr/>
        </p:nvCxnSpPr>
        <p:spPr>
          <a:xfrm>
            <a:off x="1621884" y="2746036"/>
            <a:ext cx="1017732" cy="0"/>
          </a:xfrm>
          <a:prstGeom prst="straightConnector1">
            <a:avLst/>
          </a:prstGeom>
          <a:ln w="19050">
            <a:solidFill>
              <a:srgbClr val="FF000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2DF64BD9-09B9-4CCB-A249-6B787E466D5F}"/>
              </a:ext>
            </a:extLst>
          </p:cNvPr>
          <p:cNvCxnSpPr>
            <a:cxnSpLocks/>
          </p:cNvCxnSpPr>
          <p:nvPr/>
        </p:nvCxnSpPr>
        <p:spPr>
          <a:xfrm>
            <a:off x="1621884" y="3411554"/>
            <a:ext cx="1017732" cy="0"/>
          </a:xfrm>
          <a:prstGeom prst="straightConnector1">
            <a:avLst/>
          </a:prstGeom>
          <a:ln w="19050">
            <a:solidFill>
              <a:srgbClr val="FF000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5BCAA11B-03F5-4B6E-B0EA-EB2F99EDEFF3}"/>
              </a:ext>
            </a:extLst>
          </p:cNvPr>
          <p:cNvCxnSpPr>
            <a:cxnSpLocks/>
          </p:cNvCxnSpPr>
          <p:nvPr/>
        </p:nvCxnSpPr>
        <p:spPr>
          <a:xfrm>
            <a:off x="1621884" y="3078795"/>
            <a:ext cx="1017732" cy="0"/>
          </a:xfrm>
          <a:prstGeom prst="straightConnector1">
            <a:avLst/>
          </a:prstGeom>
          <a:ln w="19050">
            <a:solidFill>
              <a:srgbClr val="FF000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B3418AE-B2EC-47AC-A03F-E1273B937694}"/>
              </a:ext>
            </a:extLst>
          </p:cNvPr>
          <p:cNvCxnSpPr>
            <a:cxnSpLocks/>
          </p:cNvCxnSpPr>
          <p:nvPr/>
        </p:nvCxnSpPr>
        <p:spPr>
          <a:xfrm>
            <a:off x="1621884" y="4077072"/>
            <a:ext cx="1017732" cy="0"/>
          </a:xfrm>
          <a:prstGeom prst="straightConnector1">
            <a:avLst/>
          </a:prstGeom>
          <a:ln w="19050">
            <a:solidFill>
              <a:srgbClr val="FF000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249985C1-402E-421E-9AC4-5CB11F399557}"/>
              </a:ext>
            </a:extLst>
          </p:cNvPr>
          <p:cNvCxnSpPr>
            <a:cxnSpLocks/>
          </p:cNvCxnSpPr>
          <p:nvPr/>
        </p:nvCxnSpPr>
        <p:spPr>
          <a:xfrm>
            <a:off x="1621884" y="3744313"/>
            <a:ext cx="1017732" cy="0"/>
          </a:xfrm>
          <a:prstGeom prst="straightConnector1">
            <a:avLst/>
          </a:prstGeom>
          <a:ln w="19050">
            <a:solidFill>
              <a:srgbClr val="00CC0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00626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76045C-6AA0-467F-9876-4C87AA20D0C3}"/>
              </a:ext>
            </a:extLst>
          </p:cNvPr>
          <p:cNvSpPr txBox="1"/>
          <p:nvPr/>
        </p:nvSpPr>
        <p:spPr>
          <a:xfrm>
            <a:off x="7780977" y="121162"/>
            <a:ext cx="4363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Estimating in the absence of information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7D8833A-0D31-4AE0-8D37-0E55FCA246ED}"/>
              </a:ext>
            </a:extLst>
          </p:cNvPr>
          <p:cNvSpPr txBox="1">
            <a:spLocks/>
          </p:cNvSpPr>
          <p:nvPr/>
        </p:nvSpPr>
        <p:spPr>
          <a:xfrm>
            <a:off x="1326974" y="1041072"/>
            <a:ext cx="10513164" cy="37906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8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Simon: 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“How much do you think the labour is?”</a:t>
            </a:r>
            <a:endParaRPr lang="en-GB" sz="2800" dirty="0">
              <a:solidFill>
                <a:schemeClr val="tx1">
                  <a:lumMod val="50000"/>
                  <a:lumOff val="50000"/>
                </a:schemeClr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284EB4F-2175-4F59-92BF-27F51A77F735}"/>
              </a:ext>
            </a:extLst>
          </p:cNvPr>
          <p:cNvSpPr txBox="1">
            <a:spLocks/>
          </p:cNvSpPr>
          <p:nvPr/>
        </p:nvSpPr>
        <p:spPr>
          <a:xfrm>
            <a:off x="1326974" y="1689144"/>
            <a:ext cx="9721080" cy="37906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8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Other person: </a:t>
            </a:r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“How am I supposed to know?”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2138ECE-3683-49C2-ABB4-B427504E3DF6}"/>
              </a:ext>
            </a:extLst>
          </p:cNvPr>
          <p:cNvGrpSpPr/>
          <p:nvPr/>
        </p:nvGrpSpPr>
        <p:grpSpPr>
          <a:xfrm>
            <a:off x="1221517" y="3143610"/>
            <a:ext cx="9482996" cy="717437"/>
            <a:chOff x="1221517" y="3143610"/>
            <a:chExt cx="9482996" cy="717437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839F2024-C2E2-460D-A9D3-15FB4EECBE41}"/>
                </a:ext>
              </a:extLst>
            </p:cNvPr>
            <p:cNvCxnSpPr>
              <a:cxnSpLocks/>
            </p:cNvCxnSpPr>
            <p:nvPr/>
          </p:nvCxnSpPr>
          <p:spPr>
            <a:xfrm>
              <a:off x="1487489" y="3143610"/>
              <a:ext cx="9217024" cy="0"/>
            </a:xfrm>
            <a:prstGeom prst="line">
              <a:avLst/>
            </a:prstGeom>
            <a:ln w="28575">
              <a:solidFill>
                <a:srgbClr val="009EE2"/>
              </a:solidFill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7D54425-27F1-4EA5-A498-FA74A70C2E3C}"/>
                </a:ext>
              </a:extLst>
            </p:cNvPr>
            <p:cNvSpPr txBox="1"/>
            <p:nvPr/>
          </p:nvSpPr>
          <p:spPr>
            <a:xfrm>
              <a:off x="839416" y="3214716"/>
              <a:ext cx="253044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r">
                <a:defRPr sz="3600">
                  <a:solidFill>
                    <a:srgbClr val="009EE2"/>
                  </a:solidFill>
                  <a:latin typeface="Bariol" panose="02000506040000020003" pitchFamily="2" charset="0"/>
                  <a:cs typeface="Open Sans Light" panose="020B0306030504020204" pitchFamily="34" charset="0"/>
                </a:defRPr>
              </a:lvl1pPr>
            </a:lstStyle>
            <a:p>
              <a:r>
                <a:rPr lang="en-GB" dirty="0"/>
                <a:t>&gt; 0 people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DBD67DC-B1DF-4163-ABEE-94B7EBDD6B03}"/>
              </a:ext>
            </a:extLst>
          </p:cNvPr>
          <p:cNvSpPr txBox="1"/>
          <p:nvPr/>
        </p:nvSpPr>
        <p:spPr>
          <a:xfrm>
            <a:off x="8013136" y="3252092"/>
            <a:ext cx="28353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36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&lt; 1,000 people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2631D27-293A-4786-9D1A-7C90879D0F57}"/>
              </a:ext>
            </a:extLst>
          </p:cNvPr>
          <p:cNvGrpSpPr/>
          <p:nvPr/>
        </p:nvGrpSpPr>
        <p:grpSpPr>
          <a:xfrm>
            <a:off x="1991544" y="4208112"/>
            <a:ext cx="4073641" cy="733055"/>
            <a:chOff x="1991544" y="4208112"/>
            <a:chExt cx="4073641" cy="733055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16B3558-9946-43C6-A5C2-C03786FBA735}"/>
                </a:ext>
              </a:extLst>
            </p:cNvPr>
            <p:cNvCxnSpPr>
              <a:cxnSpLocks/>
            </p:cNvCxnSpPr>
            <p:nvPr/>
          </p:nvCxnSpPr>
          <p:spPr>
            <a:xfrm>
              <a:off x="2101060" y="4208112"/>
              <a:ext cx="3964125" cy="0"/>
            </a:xfrm>
            <a:prstGeom prst="line">
              <a:avLst/>
            </a:prstGeom>
            <a:ln w="28575">
              <a:solidFill>
                <a:srgbClr val="009EE2"/>
              </a:solidFill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6C3ED87-7336-4202-B36C-FC0C13A6EC2E}"/>
                </a:ext>
              </a:extLst>
            </p:cNvPr>
            <p:cNvSpPr txBox="1"/>
            <p:nvPr/>
          </p:nvSpPr>
          <p:spPr>
            <a:xfrm>
              <a:off x="1991544" y="4294836"/>
              <a:ext cx="9845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r">
                <a:defRPr sz="3600">
                  <a:solidFill>
                    <a:srgbClr val="009EE2"/>
                  </a:solidFill>
                  <a:latin typeface="Bariol" panose="02000506040000020003" pitchFamily="2" charset="0"/>
                  <a:cs typeface="Open Sans Light" panose="020B0306030504020204" pitchFamily="34" charset="0"/>
                </a:defRPr>
              </a:lvl1pPr>
            </a:lstStyle>
            <a:p>
              <a:r>
                <a:rPr lang="en-GB" dirty="0"/>
                <a:t>&gt; 50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E60CB07-00F6-4894-8226-F8824DA2BA0F}"/>
              </a:ext>
            </a:extLst>
          </p:cNvPr>
          <p:cNvSpPr txBox="1"/>
          <p:nvPr/>
        </p:nvSpPr>
        <p:spPr>
          <a:xfrm>
            <a:off x="4984544" y="4300532"/>
            <a:ext cx="12554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36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&lt; 300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0BB7AEB-F2A3-4D46-B2E9-137E4861D938}"/>
              </a:ext>
            </a:extLst>
          </p:cNvPr>
          <p:cNvGrpSpPr/>
          <p:nvPr/>
        </p:nvGrpSpPr>
        <p:grpSpPr>
          <a:xfrm>
            <a:off x="1559496" y="5231839"/>
            <a:ext cx="1383204" cy="717441"/>
            <a:chOff x="1559496" y="5231839"/>
            <a:chExt cx="1383204" cy="717441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6703D52-0ED9-40DC-A154-04567DF54792}"/>
                </a:ext>
              </a:extLst>
            </p:cNvPr>
            <p:cNvCxnSpPr>
              <a:cxnSpLocks/>
            </p:cNvCxnSpPr>
            <p:nvPr/>
          </p:nvCxnSpPr>
          <p:spPr>
            <a:xfrm>
              <a:off x="2078603" y="5231839"/>
              <a:ext cx="864097" cy="0"/>
            </a:xfrm>
            <a:prstGeom prst="line">
              <a:avLst/>
            </a:prstGeom>
            <a:ln w="28575">
              <a:solidFill>
                <a:srgbClr val="009EE2"/>
              </a:solidFill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9E129BD-0EB1-4EBF-A6E1-060AC01FD70B}"/>
                </a:ext>
              </a:extLst>
            </p:cNvPr>
            <p:cNvSpPr txBox="1"/>
            <p:nvPr/>
          </p:nvSpPr>
          <p:spPr>
            <a:xfrm>
              <a:off x="1559496" y="5302949"/>
              <a:ext cx="9845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r">
                <a:defRPr sz="3600">
                  <a:solidFill>
                    <a:srgbClr val="009EE2"/>
                  </a:solidFill>
                  <a:latin typeface="Bariol" panose="02000506040000020003" pitchFamily="2" charset="0"/>
                  <a:cs typeface="Open Sans Light" panose="020B0306030504020204" pitchFamily="34" charset="0"/>
                </a:defRPr>
              </a:lvl1pPr>
            </a:lstStyle>
            <a:p>
              <a:r>
                <a:rPr lang="en-GB" dirty="0"/>
                <a:t>&gt; 50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9D27A24E-5469-4A87-97DB-D77D61781BC1}"/>
              </a:ext>
            </a:extLst>
          </p:cNvPr>
          <p:cNvSpPr txBox="1"/>
          <p:nvPr/>
        </p:nvSpPr>
        <p:spPr>
          <a:xfrm>
            <a:off x="2751954" y="5302948"/>
            <a:ext cx="1167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36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&lt; 100</a:t>
            </a:r>
          </a:p>
        </p:txBody>
      </p:sp>
    </p:spTree>
    <p:extLst>
      <p:ext uri="{BB962C8B-B14F-4D97-AF65-F5344CB8AC3E}">
        <p14:creationId xmlns:p14="http://schemas.microsoft.com/office/powerpoint/2010/main" val="317849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16CB55C-2EF4-42BC-832C-F95320CFBF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685" y="1484784"/>
            <a:ext cx="11555937" cy="456155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76045C-6AA0-467F-9876-4C87AA20D0C3}"/>
              </a:ext>
            </a:extLst>
          </p:cNvPr>
          <p:cNvSpPr txBox="1"/>
          <p:nvPr/>
        </p:nvSpPr>
        <p:spPr>
          <a:xfrm>
            <a:off x="7780977" y="121162"/>
            <a:ext cx="4363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Estimating in the absence of information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3D7EFE-C805-4AB8-81EC-E75B8FFC81A5}"/>
              </a:ext>
            </a:extLst>
          </p:cNvPr>
          <p:cNvSpPr txBox="1"/>
          <p:nvPr/>
        </p:nvSpPr>
        <p:spPr>
          <a:xfrm>
            <a:off x="623392" y="1052736"/>
            <a:ext cx="10585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By the same method, you can further improve your answer by considering more role levels: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F6D5154-DD46-43BD-99C1-0DF145549289}"/>
              </a:ext>
            </a:extLst>
          </p:cNvPr>
          <p:cNvSpPr/>
          <p:nvPr/>
        </p:nvSpPr>
        <p:spPr>
          <a:xfrm>
            <a:off x="4347026" y="1645196"/>
            <a:ext cx="7231973" cy="4317757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2848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3AE94FE-527D-4FE3-8BEF-CAFD54B284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685" y="1484784"/>
            <a:ext cx="11555937" cy="456155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76045C-6AA0-467F-9876-4C87AA20D0C3}"/>
              </a:ext>
            </a:extLst>
          </p:cNvPr>
          <p:cNvSpPr txBox="1"/>
          <p:nvPr/>
        </p:nvSpPr>
        <p:spPr>
          <a:xfrm>
            <a:off x="7780977" y="121162"/>
            <a:ext cx="4363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Estimating in the absence of information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3D7EFE-C805-4AB8-81EC-E75B8FFC81A5}"/>
              </a:ext>
            </a:extLst>
          </p:cNvPr>
          <p:cNvSpPr txBox="1"/>
          <p:nvPr/>
        </p:nvSpPr>
        <p:spPr>
          <a:xfrm>
            <a:off x="623392" y="1052736"/>
            <a:ext cx="10369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Then you can add in your estimates of the labour rates which gives you the total labour cost: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C6E9035-16FD-4B60-BE90-107A945F051B}"/>
              </a:ext>
            </a:extLst>
          </p:cNvPr>
          <p:cNvSpPr/>
          <p:nvPr/>
        </p:nvSpPr>
        <p:spPr>
          <a:xfrm>
            <a:off x="7968208" y="4672129"/>
            <a:ext cx="3744414" cy="156518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0C21393-F4AB-4557-86F8-4ADA3D42D7FE}"/>
              </a:ext>
            </a:extLst>
          </p:cNvPr>
          <p:cNvSpPr/>
          <p:nvPr/>
        </p:nvSpPr>
        <p:spPr>
          <a:xfrm>
            <a:off x="10000495" y="3980822"/>
            <a:ext cx="1496106" cy="500332"/>
          </a:xfrm>
          <a:prstGeom prst="roundRect">
            <a:avLst>
              <a:gd name="adj" fmla="val 2980"/>
            </a:avLst>
          </a:prstGeom>
          <a:noFill/>
          <a:ln w="38100">
            <a:solidFill>
              <a:srgbClr val="00CC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8B0CBE-B14F-4D9A-B3A5-06C721AC0093}"/>
              </a:ext>
            </a:extLst>
          </p:cNvPr>
          <p:cNvSpPr txBox="1"/>
          <p:nvPr/>
        </p:nvSpPr>
        <p:spPr>
          <a:xfrm>
            <a:off x="9632424" y="4596059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00CC00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Total labour bill</a:t>
            </a:r>
          </a:p>
        </p:txBody>
      </p:sp>
    </p:spTree>
    <p:extLst>
      <p:ext uri="{BB962C8B-B14F-4D97-AF65-F5344CB8AC3E}">
        <p14:creationId xmlns:p14="http://schemas.microsoft.com/office/powerpoint/2010/main" val="8189941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9419C3E-7D82-5549-8FD7-3D947C2611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597" r="1"/>
          <a:stretch/>
        </p:blipFill>
        <p:spPr>
          <a:xfrm>
            <a:off x="392299" y="1387726"/>
            <a:ext cx="3744416" cy="456155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76045C-6AA0-467F-9876-4C87AA20D0C3}"/>
              </a:ext>
            </a:extLst>
          </p:cNvPr>
          <p:cNvSpPr txBox="1"/>
          <p:nvPr/>
        </p:nvSpPr>
        <p:spPr>
          <a:xfrm>
            <a:off x="7780977" y="121162"/>
            <a:ext cx="4363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Estimating in the absence of information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3D7EFE-C805-4AB8-81EC-E75B8FFC81A5}"/>
              </a:ext>
            </a:extLst>
          </p:cNvPr>
          <p:cNvSpPr txBox="1"/>
          <p:nvPr/>
        </p:nvSpPr>
        <p:spPr>
          <a:xfrm>
            <a:off x="623392" y="692696"/>
            <a:ext cx="10513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And then with the output of the factory we can get to a labour cost per ton of finished product: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922D45-47E1-4064-8B6F-47020EC091C8}"/>
              </a:ext>
            </a:extLst>
          </p:cNvPr>
          <p:cNvSpPr txBox="1"/>
          <p:nvPr/>
        </p:nvSpPr>
        <p:spPr>
          <a:xfrm>
            <a:off x="4007768" y="3160671"/>
            <a:ext cx="21602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00CC00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Feed into your Mintec Analytics model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908B0E1-D317-F64E-832D-F24ECD1E7913}"/>
              </a:ext>
            </a:extLst>
          </p:cNvPr>
          <p:cNvSpPr/>
          <p:nvPr/>
        </p:nvSpPr>
        <p:spPr>
          <a:xfrm>
            <a:off x="15901" y="1579868"/>
            <a:ext cx="414945" cy="2880320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: Rounded Corners 1">
            <a:extLst>
              <a:ext uri="{FF2B5EF4-FFF2-40B4-BE49-F238E27FC236}">
                <a16:creationId xmlns:a16="http://schemas.microsoft.com/office/drawing/2014/main" id="{1C1D47A3-51FE-F044-BA64-5B18D7F2402C}"/>
              </a:ext>
            </a:extLst>
          </p:cNvPr>
          <p:cNvSpPr/>
          <p:nvPr/>
        </p:nvSpPr>
        <p:spPr>
          <a:xfrm>
            <a:off x="536314" y="5163139"/>
            <a:ext cx="3600400" cy="614716"/>
          </a:xfrm>
          <a:prstGeom prst="roundRect">
            <a:avLst>
              <a:gd name="adj" fmla="val 10921"/>
            </a:avLst>
          </a:prstGeom>
          <a:noFill/>
          <a:ln w="38100">
            <a:solidFill>
              <a:srgbClr val="00CC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CC00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84C8F31-A664-EE4C-AA0D-53953637868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127"/>
          <a:stretch/>
        </p:blipFill>
        <p:spPr>
          <a:xfrm>
            <a:off x="6096000" y="1484784"/>
            <a:ext cx="5832648" cy="403783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C490C81-1D50-43A6-ADAF-EFBE97B98BFB}"/>
              </a:ext>
            </a:extLst>
          </p:cNvPr>
          <p:cNvSpPr/>
          <p:nvPr/>
        </p:nvSpPr>
        <p:spPr>
          <a:xfrm>
            <a:off x="9840415" y="2348880"/>
            <a:ext cx="1959285" cy="500332"/>
          </a:xfrm>
          <a:prstGeom prst="roundRect">
            <a:avLst>
              <a:gd name="adj" fmla="val 2980"/>
            </a:avLst>
          </a:prstGeom>
          <a:noFill/>
          <a:ln w="38100">
            <a:solidFill>
              <a:srgbClr val="00CC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D2075E0-5B3D-4602-995C-91AE5E996416}"/>
              </a:ext>
            </a:extLst>
          </p:cNvPr>
          <p:cNvCxnSpPr>
            <a:stCxn id="17" idx="3"/>
          </p:cNvCxnSpPr>
          <p:nvPr/>
        </p:nvCxnSpPr>
        <p:spPr>
          <a:xfrm flipV="1">
            <a:off x="4136714" y="2564904"/>
            <a:ext cx="5703701" cy="2905593"/>
          </a:xfrm>
          <a:prstGeom prst="straightConnector1">
            <a:avLst/>
          </a:prstGeom>
          <a:ln w="28575">
            <a:solidFill>
              <a:srgbClr val="00CC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31304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8675" y="107340"/>
            <a:ext cx="6995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Focus on key cost drivers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E8E0CE-31EA-4ADA-9F65-9AEEB649ECC7}"/>
              </a:ext>
            </a:extLst>
          </p:cNvPr>
          <p:cNvSpPr txBox="1"/>
          <p:nvPr/>
        </p:nvSpPr>
        <p:spPr>
          <a:xfrm>
            <a:off x="299356" y="714532"/>
            <a:ext cx="11593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This view of the model in Mintec Analytics, provides us with a really good overview of where to focus our efforts: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29D44C7-E733-4545-A20C-27A1E666E6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0527" y="1083863"/>
            <a:ext cx="10244025" cy="5403517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014050-1D7D-4D5B-A2FA-FF2C11D55688}"/>
              </a:ext>
            </a:extLst>
          </p:cNvPr>
          <p:cNvCxnSpPr>
            <a:cxnSpLocks/>
          </p:cNvCxnSpPr>
          <p:nvPr/>
        </p:nvCxnSpPr>
        <p:spPr>
          <a:xfrm flipH="1">
            <a:off x="6600056" y="4437112"/>
            <a:ext cx="3096344" cy="432048"/>
          </a:xfrm>
          <a:prstGeom prst="line">
            <a:avLst/>
          </a:prstGeom>
          <a:ln w="28575">
            <a:solidFill>
              <a:srgbClr val="00CC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A28FB8-9040-4631-9ACC-57571D60B034}"/>
              </a:ext>
            </a:extLst>
          </p:cNvPr>
          <p:cNvCxnSpPr>
            <a:cxnSpLocks/>
          </p:cNvCxnSpPr>
          <p:nvPr/>
        </p:nvCxnSpPr>
        <p:spPr>
          <a:xfrm flipH="1">
            <a:off x="8148228" y="4030080"/>
            <a:ext cx="524848" cy="0"/>
          </a:xfrm>
          <a:prstGeom prst="line">
            <a:avLst/>
          </a:prstGeom>
          <a:ln w="28575">
            <a:solidFill>
              <a:srgbClr val="00CC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9F28B2E-D107-451E-9409-11E6536318F8}"/>
              </a:ext>
            </a:extLst>
          </p:cNvPr>
          <p:cNvCxnSpPr>
            <a:cxnSpLocks/>
          </p:cNvCxnSpPr>
          <p:nvPr/>
        </p:nvCxnSpPr>
        <p:spPr>
          <a:xfrm flipH="1">
            <a:off x="3791744" y="4450363"/>
            <a:ext cx="380832" cy="0"/>
          </a:xfrm>
          <a:prstGeom prst="line">
            <a:avLst/>
          </a:prstGeom>
          <a:ln w="28575">
            <a:solidFill>
              <a:srgbClr val="00CC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8666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76045C-6AA0-467F-9876-4C87AA20D0C3}"/>
              </a:ext>
            </a:extLst>
          </p:cNvPr>
          <p:cNvSpPr txBox="1"/>
          <p:nvPr/>
        </p:nvSpPr>
        <p:spPr>
          <a:xfrm>
            <a:off x="9848338" y="121162"/>
            <a:ext cx="2296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Recipe Value Levers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0823A2-D751-41A2-A17D-E1CB90910A00}"/>
              </a:ext>
            </a:extLst>
          </p:cNvPr>
          <p:cNvSpPr txBox="1"/>
          <p:nvPr/>
        </p:nvSpPr>
        <p:spPr>
          <a:xfrm>
            <a:off x="335360" y="379036"/>
            <a:ext cx="907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latin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GB" dirty="0"/>
              <a:t>From a recipe point of view, here are typical value levers you can you activate: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83A95F-2C26-48F7-AA66-355F4188E4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13" t="18883" r="80988" b="45518"/>
          <a:stretch/>
        </p:blipFill>
        <p:spPr>
          <a:xfrm>
            <a:off x="395332" y="793511"/>
            <a:ext cx="3828460" cy="5515809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9B2DC5D5-8B1C-4A6D-8F36-CE745C1BE4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6955051"/>
              </p:ext>
            </p:extLst>
          </p:nvPr>
        </p:nvGraphicFramePr>
        <p:xfrm>
          <a:off x="4367808" y="790218"/>
          <a:ext cx="6696744" cy="55403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96744">
                  <a:extLst>
                    <a:ext uri="{9D8B030D-6E8A-4147-A177-3AD203B41FA5}">
                      <a16:colId xmlns:a16="http://schemas.microsoft.com/office/drawing/2014/main" val="4187364282"/>
                    </a:ext>
                  </a:extLst>
                </a:gridCol>
              </a:tblGrid>
              <a:tr h="920302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Recipe mix </a:t>
                      </a:r>
                      <a:r>
                        <a:rPr lang="en-GB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% per ingredient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Specification </a:t>
                      </a:r>
                      <a:r>
                        <a:rPr lang="en-GB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challenge elements like variety, refinement, brand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Design for manufacture </a:t>
                      </a:r>
                      <a:r>
                        <a:rPr lang="en-GB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consider how materials impact production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Insource Procurement </a:t>
                      </a:r>
                      <a:r>
                        <a:rPr lang="en-GB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might be able to do it better/give more focus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6930092"/>
                  </a:ext>
                </a:extLst>
              </a:tr>
              <a:tr h="765918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Complexity </a:t>
                      </a:r>
                      <a:r>
                        <a:rPr lang="en-GB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Colour, number of layers, specification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 </a:t>
                      </a:r>
                      <a:r>
                        <a:rPr lang="en-GB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thickness, L X W X H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Batch size </a:t>
                      </a:r>
                      <a:r>
                        <a:rPr lang="en-GB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produce in line with supplier’s production constraints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394730"/>
                  </a:ext>
                </a:extLst>
              </a:tr>
              <a:tr h="765918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Batch Size </a:t>
                      </a:r>
                      <a:r>
                        <a:rPr lang="en-GB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full pallets or loads where possible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Supply Chain Optimisation </a:t>
                      </a:r>
                      <a:r>
                        <a:rPr lang="en-GB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reduce and simplify number of journey legs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Service Level </a:t>
                      </a:r>
                      <a:r>
                        <a:rPr lang="en-GB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not over specifying lead time or time of day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124734"/>
                  </a:ext>
                </a:extLst>
              </a:tr>
              <a:tr h="765918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Efficiency gains </a:t>
                      </a:r>
                      <a:r>
                        <a:rPr lang="en-GB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joint programmes to simplify production and reduce energy. </a:t>
                      </a:r>
                      <a:r>
                        <a:rPr lang="en-GB" sz="1400" b="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</a:t>
                      </a:r>
                      <a:r>
                        <a:rPr lang="en-GB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number of process steps. Day time/night time production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367601"/>
                  </a:ext>
                </a:extLst>
              </a:tr>
              <a:tr h="765918">
                <a:tc>
                  <a:txBody>
                    <a:bodyPr/>
                    <a:lstStyle/>
                    <a:p>
                      <a:pPr marL="285750" marR="0" lvl="0" indent="-285750" algn="l" defTabSz="91442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Labour efficiency </a:t>
                      </a:r>
                      <a:r>
                        <a:rPr lang="en-GB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design for production and assembly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Automation </a:t>
                      </a:r>
                      <a:r>
                        <a:rPr lang="en-GB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potential to switch production from manual to automated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Labour Allocation </a:t>
                      </a:r>
                      <a:r>
                        <a:rPr lang="en-GB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ensure your business is only allocated relevant labour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7891586"/>
                  </a:ext>
                </a:extLst>
              </a:tr>
              <a:tr h="765918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Check tariff codes </a:t>
                      </a:r>
                      <a:r>
                        <a:rPr lang="en-GB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sometimes they are wrong or not what is claimed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 Duty Costs </a:t>
                      </a:r>
                      <a:r>
                        <a:rPr lang="en-GB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work hard at reducing the pre-duty line costs to reduce duty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Production Country </a:t>
                      </a:r>
                      <a:r>
                        <a:rPr lang="en-GB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big structural questions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0800691"/>
                  </a:ext>
                </a:extLst>
              </a:tr>
              <a:tr h="765918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Profit % </a:t>
                      </a:r>
                      <a:r>
                        <a:rPr lang="en-GB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Switch profit from % of other costs to fixed per ton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Profit Performance </a:t>
                      </a:r>
                      <a:r>
                        <a:rPr lang="en-GB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Link profit to Service Level Agreement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Profit Volume Discount </a:t>
                      </a:r>
                      <a:r>
                        <a:rPr lang="en-GB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request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223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2627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 result for banana&quot;">
            <a:extLst>
              <a:ext uri="{FF2B5EF4-FFF2-40B4-BE49-F238E27FC236}">
                <a16:creationId xmlns:a16="http://schemas.microsoft.com/office/drawing/2014/main" id="{96F8E94B-FCCB-47AE-BB35-90188FA1C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721" y="1712701"/>
            <a:ext cx="4577533" cy="4577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2471" y="1023188"/>
            <a:ext cx="118093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…my cost modelling journey started in 2006: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397286" y="107340"/>
            <a:ext cx="675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Intro</a:t>
            </a:r>
          </a:p>
        </p:txBody>
      </p:sp>
      <p:pic>
        <p:nvPicPr>
          <p:cNvPr id="2050" name="Picture 2" descr="Innocent Strawberry &amp; Banana Smoothie 750Ml - Tesco Groceries">
            <a:extLst>
              <a:ext uri="{FF2B5EF4-FFF2-40B4-BE49-F238E27FC236}">
                <a16:creationId xmlns:a16="http://schemas.microsoft.com/office/drawing/2014/main" id="{05D7F4A7-A96C-4371-BD17-DC55E77291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00" r="34600"/>
          <a:stretch/>
        </p:blipFill>
        <p:spPr bwMode="auto">
          <a:xfrm>
            <a:off x="1991544" y="1829991"/>
            <a:ext cx="1371382" cy="4452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15839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1449" y="116632"/>
            <a:ext cx="119305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That’s the end of the first session</a:t>
            </a:r>
          </a:p>
          <a:p>
            <a:pPr algn="ctr"/>
            <a:endParaRPr lang="en-GB" sz="2400" dirty="0">
              <a:solidFill>
                <a:srgbClr val="009EE2"/>
              </a:solidFill>
              <a:latin typeface="Bariol" panose="02000506040000020003" pitchFamily="2" charset="0"/>
              <a:cs typeface="Open Sans Light" panose="020B0306030504020204" pitchFamily="34" charset="0"/>
            </a:endParaRPr>
          </a:p>
          <a:p>
            <a:pPr algn="ctr"/>
            <a:r>
              <a:rPr lang="en-GB" sz="24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As a taster for the second session, we will move upstream to cost modelling ingredients costs</a:t>
            </a:r>
            <a:endParaRPr lang="en-GB" sz="2400" dirty="0">
              <a:solidFill>
                <a:srgbClr val="FF3399"/>
              </a:solidFill>
              <a:latin typeface="Bariol" panose="02000506040000020003" pitchFamily="2" charset="0"/>
              <a:cs typeface="Open Sans Light" panose="020B0306030504020204" pitchFamily="34" charset="0"/>
            </a:endParaRP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DBB8103D-AA57-4170-ACEF-7C87306ADE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1434060"/>
              </p:ext>
            </p:extLst>
          </p:nvPr>
        </p:nvGraphicFramePr>
        <p:xfrm>
          <a:off x="207268" y="1849731"/>
          <a:ext cx="11783382" cy="4387575"/>
        </p:xfrm>
        <a:graphic>
          <a:graphicData uri="http://schemas.openxmlformats.org/drawingml/2006/table">
            <a:tbl>
              <a:tblPr firstRow="1" bandRow="1">
                <a:effectLst>
                  <a:outerShdw blurRad="203200" dist="63500" dir="5400000" algn="t" rotWithShape="0">
                    <a:prstClr val="black">
                      <a:alpha val="17000"/>
                    </a:prstClr>
                  </a:outerShdw>
                </a:effectLst>
                <a:tableStyleId>{8EC20E35-A176-4012-BC5E-935CFFF8708E}</a:tableStyleId>
              </a:tblPr>
              <a:tblGrid>
                <a:gridCol w="1963897">
                  <a:extLst>
                    <a:ext uri="{9D8B030D-6E8A-4147-A177-3AD203B41FA5}">
                      <a16:colId xmlns:a16="http://schemas.microsoft.com/office/drawing/2014/main" val="2133295362"/>
                    </a:ext>
                  </a:extLst>
                </a:gridCol>
                <a:gridCol w="1963897">
                  <a:extLst>
                    <a:ext uri="{9D8B030D-6E8A-4147-A177-3AD203B41FA5}">
                      <a16:colId xmlns:a16="http://schemas.microsoft.com/office/drawing/2014/main" val="2722098897"/>
                    </a:ext>
                  </a:extLst>
                </a:gridCol>
                <a:gridCol w="1963897">
                  <a:extLst>
                    <a:ext uri="{9D8B030D-6E8A-4147-A177-3AD203B41FA5}">
                      <a16:colId xmlns:a16="http://schemas.microsoft.com/office/drawing/2014/main" val="2511366923"/>
                    </a:ext>
                  </a:extLst>
                </a:gridCol>
                <a:gridCol w="1963897">
                  <a:extLst>
                    <a:ext uri="{9D8B030D-6E8A-4147-A177-3AD203B41FA5}">
                      <a16:colId xmlns:a16="http://schemas.microsoft.com/office/drawing/2014/main" val="1260441363"/>
                    </a:ext>
                  </a:extLst>
                </a:gridCol>
                <a:gridCol w="1963897">
                  <a:extLst>
                    <a:ext uri="{9D8B030D-6E8A-4147-A177-3AD203B41FA5}">
                      <a16:colId xmlns:a16="http://schemas.microsoft.com/office/drawing/2014/main" val="57303545"/>
                    </a:ext>
                  </a:extLst>
                </a:gridCol>
                <a:gridCol w="1963897">
                  <a:extLst>
                    <a:ext uri="{9D8B030D-6E8A-4147-A177-3AD203B41FA5}">
                      <a16:colId xmlns:a16="http://schemas.microsoft.com/office/drawing/2014/main" val="876371868"/>
                    </a:ext>
                  </a:extLst>
                </a:gridCol>
              </a:tblGrid>
              <a:tr h="763125">
                <a:tc>
                  <a:txBody>
                    <a:bodyPr/>
                    <a:lstStyle/>
                    <a:p>
                      <a:pPr algn="ctr"/>
                      <a:r>
                        <a:rPr lang="en-GB" sz="1400" b="1" i="0" dirty="0">
                          <a:ln>
                            <a:noFill/>
                          </a:ln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Primary Production</a:t>
                      </a:r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i="0" dirty="0">
                          <a:ln>
                            <a:noFill/>
                          </a:ln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Primary Processing</a:t>
                      </a:r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i="0" dirty="0">
                          <a:ln>
                            <a:noFill/>
                          </a:ln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Secondary Processing</a:t>
                      </a:r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i="0" dirty="0">
                          <a:ln>
                            <a:noFill/>
                          </a:ln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Co Manufacture</a:t>
                      </a:r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i="0" dirty="0">
                          <a:ln>
                            <a:noFill/>
                          </a:ln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Brand</a:t>
                      </a:r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i="0" dirty="0">
                          <a:ln>
                            <a:noFill/>
                          </a:ln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Retail</a:t>
                      </a:r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4735789"/>
                  </a:ext>
                </a:extLst>
              </a:tr>
              <a:tr h="3624450">
                <a:tc>
                  <a:txBody>
                    <a:bodyPr/>
                    <a:lstStyle/>
                    <a:p>
                      <a:pPr algn="ctr"/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987180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A6B77A1-9743-4C29-AB3F-38897C19E0BD}"/>
              </a:ext>
            </a:extLst>
          </p:cNvPr>
          <p:cNvSpPr txBox="1"/>
          <p:nvPr/>
        </p:nvSpPr>
        <p:spPr>
          <a:xfrm>
            <a:off x="3905112" y="4207080"/>
            <a:ext cx="20468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Should Cost Model</a:t>
            </a:r>
          </a:p>
          <a:p>
            <a:pPr algn="ctr"/>
            <a:endParaRPr lang="en-GB" sz="2200" dirty="0">
              <a:solidFill>
                <a:srgbClr val="009EE2"/>
              </a:solidFill>
              <a:latin typeface="Bariol" panose="02000506040000020003" pitchFamily="2" charset="0"/>
              <a:cs typeface="Open Sans Light" panose="020B0306030504020204" pitchFamily="34" charset="0"/>
            </a:endParaRPr>
          </a:p>
          <a:p>
            <a:pPr algn="ctr"/>
            <a:r>
              <a:rPr lang="en-GB" sz="22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Total Cost Model</a:t>
            </a:r>
          </a:p>
        </p:txBody>
      </p:sp>
      <p:pic>
        <p:nvPicPr>
          <p:cNvPr id="5" name="Picture 4" descr="innocent Unveil Shiny New Smoothie Bottle with Same Great Taste – FAB News">
            <a:extLst>
              <a:ext uri="{FF2B5EF4-FFF2-40B4-BE49-F238E27FC236}">
                <a16:creationId xmlns:a16="http://schemas.microsoft.com/office/drawing/2014/main" id="{29C594AA-D800-417C-B4CA-6AEFBD2F8A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99" b="12113"/>
          <a:stretch/>
        </p:blipFill>
        <p:spPr bwMode="auto">
          <a:xfrm>
            <a:off x="8400256" y="4869698"/>
            <a:ext cx="1375254" cy="1223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large green field with trees in the background&#10;&#10;Description automatically generated">
            <a:extLst>
              <a:ext uri="{FF2B5EF4-FFF2-40B4-BE49-F238E27FC236}">
                <a16:creationId xmlns:a16="http://schemas.microsoft.com/office/drawing/2014/main" id="{876F9060-8619-4060-8380-76D3E26CE72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88" r="20667"/>
          <a:stretch/>
        </p:blipFill>
        <p:spPr>
          <a:xfrm>
            <a:off x="263352" y="3645025"/>
            <a:ext cx="1727627" cy="2433368"/>
          </a:xfrm>
          <a:prstGeom prst="rect">
            <a:avLst/>
          </a:prstGeom>
        </p:spPr>
      </p:pic>
      <p:pic>
        <p:nvPicPr>
          <p:cNvPr id="7" name="Picture 8" descr="Wholesale organic banana puree organic - Smackway">
            <a:extLst>
              <a:ext uri="{FF2B5EF4-FFF2-40B4-BE49-F238E27FC236}">
                <a16:creationId xmlns:a16="http://schemas.microsoft.com/office/drawing/2014/main" id="{2682C15C-9C52-414E-B102-2CB5972EBC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556"/>
          <a:stretch/>
        </p:blipFill>
        <p:spPr bwMode="auto">
          <a:xfrm>
            <a:off x="2400268" y="3969221"/>
            <a:ext cx="1413439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0013FB5-706C-4831-8A5C-628043563E50}"/>
              </a:ext>
            </a:extLst>
          </p:cNvPr>
          <p:cNvSpPr txBox="1"/>
          <p:nvPr/>
        </p:nvSpPr>
        <p:spPr>
          <a:xfrm>
            <a:off x="8343401" y="3906226"/>
            <a:ext cx="15750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Recipe Cost </a:t>
            </a:r>
          </a:p>
          <a:p>
            <a:pPr algn="ctr"/>
            <a:r>
              <a:rPr lang="en-GB" sz="22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Model</a:t>
            </a:r>
          </a:p>
        </p:txBody>
      </p:sp>
      <p:pic>
        <p:nvPicPr>
          <p:cNvPr id="9" name="Picture 6" descr="Coop Switzerland: Roller Track™ | Handel Linc">
            <a:extLst>
              <a:ext uri="{FF2B5EF4-FFF2-40B4-BE49-F238E27FC236}">
                <a16:creationId xmlns:a16="http://schemas.microsoft.com/office/drawing/2014/main" id="{F2D191D3-2A72-4B31-B34D-D0985F327E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57" t="27721" r="26667" b="8634"/>
          <a:stretch/>
        </p:blipFill>
        <p:spPr bwMode="auto">
          <a:xfrm>
            <a:off x="10150875" y="3645024"/>
            <a:ext cx="1735115" cy="2433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27C3ADA-3172-469C-8D44-0D8467248B28}"/>
              </a:ext>
            </a:extLst>
          </p:cNvPr>
          <p:cNvCxnSpPr>
            <a:cxnSpLocks/>
          </p:cNvCxnSpPr>
          <p:nvPr/>
        </p:nvCxnSpPr>
        <p:spPr>
          <a:xfrm>
            <a:off x="1261460" y="1656184"/>
            <a:ext cx="9721080" cy="0"/>
          </a:xfrm>
          <a:prstGeom prst="straightConnector1">
            <a:avLst/>
          </a:prstGeom>
          <a:ln w="38100">
            <a:solidFill>
              <a:srgbClr val="009EE2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5">
            <a:extLst>
              <a:ext uri="{FF2B5EF4-FFF2-40B4-BE49-F238E27FC236}">
                <a16:creationId xmlns:a16="http://schemas.microsoft.com/office/drawing/2014/main" id="{DFDF3DB3-426D-46DD-B960-8C406B95EAF1}"/>
              </a:ext>
            </a:extLst>
          </p:cNvPr>
          <p:cNvSpPr/>
          <p:nvPr/>
        </p:nvSpPr>
        <p:spPr>
          <a:xfrm>
            <a:off x="6184030" y="2674295"/>
            <a:ext cx="3744416" cy="792088"/>
          </a:xfrm>
          <a:prstGeom prst="roundRect">
            <a:avLst>
              <a:gd name="adj" fmla="val 7411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Recipe &amp; Product Design</a:t>
            </a:r>
          </a:p>
          <a:p>
            <a:pPr algn="ctr"/>
            <a:r>
              <a:rPr lang="en-GB" sz="1400" b="1" dirty="0">
                <a:solidFill>
                  <a:srgbClr val="FF66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“you’re the cook”</a:t>
            </a:r>
          </a:p>
        </p:txBody>
      </p:sp>
      <p:sp>
        <p:nvSpPr>
          <p:cNvPr id="13" name="Rectangle: Rounded Corners 7">
            <a:extLst>
              <a:ext uri="{FF2B5EF4-FFF2-40B4-BE49-F238E27FC236}">
                <a16:creationId xmlns:a16="http://schemas.microsoft.com/office/drawing/2014/main" id="{7EF0261C-0D5E-4112-95E2-CCA6723DBD84}"/>
              </a:ext>
            </a:extLst>
          </p:cNvPr>
          <p:cNvSpPr/>
          <p:nvPr/>
        </p:nvSpPr>
        <p:spPr>
          <a:xfrm>
            <a:off x="10075101" y="2682958"/>
            <a:ext cx="1872209" cy="792088"/>
          </a:xfrm>
          <a:prstGeom prst="roundRect">
            <a:avLst>
              <a:gd name="adj" fmla="val 7411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Range</a:t>
            </a:r>
          </a:p>
          <a:p>
            <a:pPr algn="ctr"/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Promotions</a:t>
            </a:r>
          </a:p>
          <a:p>
            <a:pPr algn="ctr"/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Margin</a:t>
            </a:r>
          </a:p>
        </p:txBody>
      </p:sp>
      <p:sp>
        <p:nvSpPr>
          <p:cNvPr id="14" name="Rectangle: Rounded Corners 9">
            <a:extLst>
              <a:ext uri="{FF2B5EF4-FFF2-40B4-BE49-F238E27FC236}">
                <a16:creationId xmlns:a16="http://schemas.microsoft.com/office/drawing/2014/main" id="{B9185220-71CD-498B-8F05-3687D2BB963A}"/>
              </a:ext>
            </a:extLst>
          </p:cNvPr>
          <p:cNvSpPr/>
          <p:nvPr/>
        </p:nvSpPr>
        <p:spPr>
          <a:xfrm>
            <a:off x="2256515" y="2674295"/>
            <a:ext cx="3751456" cy="792088"/>
          </a:xfrm>
          <a:prstGeom prst="roundRect">
            <a:avLst>
              <a:gd name="adj" fmla="val 7411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Processing, Conversion</a:t>
            </a:r>
          </a:p>
          <a:p>
            <a:pPr algn="ctr"/>
            <a:r>
              <a:rPr lang="en-GB" sz="1400" b="1" dirty="0">
                <a:solidFill>
                  <a:srgbClr val="FF66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“you’re the detective”</a:t>
            </a:r>
          </a:p>
        </p:txBody>
      </p:sp>
      <p:sp>
        <p:nvSpPr>
          <p:cNvPr id="15" name="Rectangle: Rounded Corners 17">
            <a:extLst>
              <a:ext uri="{FF2B5EF4-FFF2-40B4-BE49-F238E27FC236}">
                <a16:creationId xmlns:a16="http://schemas.microsoft.com/office/drawing/2014/main" id="{834F70C3-C157-4F4E-825E-2A137A44B546}"/>
              </a:ext>
            </a:extLst>
          </p:cNvPr>
          <p:cNvSpPr/>
          <p:nvPr/>
        </p:nvSpPr>
        <p:spPr>
          <a:xfrm>
            <a:off x="261449" y="2670633"/>
            <a:ext cx="1819007" cy="792088"/>
          </a:xfrm>
          <a:prstGeom prst="roundRect">
            <a:avLst>
              <a:gd name="adj" fmla="val 7411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Agriculture</a:t>
            </a:r>
          </a:p>
        </p:txBody>
      </p:sp>
      <p:pic>
        <p:nvPicPr>
          <p:cNvPr id="16" name="Picture 2" descr="Duronic Smoothie Blender BL1510 Heavy Duty 1500W Active Stainless Steel  Powerful Table Top Blender with BPA-">
            <a:extLst>
              <a:ext uri="{FF2B5EF4-FFF2-40B4-BE49-F238E27FC236}">
                <a16:creationId xmlns:a16="http://schemas.microsoft.com/office/drawing/2014/main" id="{0CB9CE96-8635-4AC8-A97C-F05ABB217A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4" r="5900"/>
          <a:stretch/>
        </p:blipFill>
        <p:spPr bwMode="auto">
          <a:xfrm>
            <a:off x="6218687" y="3969221"/>
            <a:ext cx="1818041" cy="2109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0620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9336" y="1748423"/>
            <a:ext cx="1193055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Thank you</a:t>
            </a:r>
          </a:p>
          <a:p>
            <a:pPr algn="ctr"/>
            <a:endParaRPr lang="en-GB" sz="5000" dirty="0">
              <a:solidFill>
                <a:srgbClr val="009EE2"/>
              </a:solidFill>
              <a:latin typeface="Bariol" panose="02000506040000020003" pitchFamily="2" charset="0"/>
              <a:cs typeface="Open Sans Light" panose="020B0306030504020204" pitchFamily="34" charset="0"/>
            </a:endParaRPr>
          </a:p>
          <a:p>
            <a:pPr algn="ctr"/>
            <a:r>
              <a:rPr lang="en-GB" sz="50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Questions?</a:t>
            </a:r>
            <a:endParaRPr lang="en-GB" sz="5000" dirty="0">
              <a:solidFill>
                <a:srgbClr val="FF3399"/>
              </a:solidFill>
              <a:latin typeface="Bariol" panose="02000506040000020003" pitchFamily="2" charset="0"/>
              <a:cs typeface="Open Sans Light" panose="020B0306030504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A8E240-796D-4172-96F8-8513DCD673C9}"/>
              </a:ext>
            </a:extLst>
          </p:cNvPr>
          <p:cNvSpPr/>
          <p:nvPr/>
        </p:nvSpPr>
        <p:spPr>
          <a:xfrm>
            <a:off x="960439" y="6627549"/>
            <a:ext cx="672497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The training material is Copyright © 2020 Frost Procurement Adventurer Ltd. The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Mintec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related data is copyright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Mintec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Ltd 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81837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9569AA0-12FA-354A-ACB6-B0F7DA23265E}"/>
              </a:ext>
            </a:extLst>
          </p:cNvPr>
          <p:cNvSpPr/>
          <p:nvPr/>
        </p:nvSpPr>
        <p:spPr>
          <a:xfrm>
            <a:off x="4352502" y="3352434"/>
            <a:ext cx="3331696" cy="2840164"/>
          </a:xfrm>
          <a:prstGeom prst="rect">
            <a:avLst/>
          </a:prstGeom>
          <a:solidFill>
            <a:srgbClr val="F5F5F5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C676926-12F8-1947-94A7-AEE358F94545}"/>
              </a:ext>
            </a:extLst>
          </p:cNvPr>
          <p:cNvSpPr/>
          <p:nvPr/>
        </p:nvSpPr>
        <p:spPr>
          <a:xfrm>
            <a:off x="748080" y="3352433"/>
            <a:ext cx="3331696" cy="2840165"/>
          </a:xfrm>
          <a:prstGeom prst="rect">
            <a:avLst/>
          </a:prstGeom>
          <a:solidFill>
            <a:srgbClr val="F5F5F5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F37D822-E79D-DC4D-94C0-93BE02086587}"/>
              </a:ext>
            </a:extLst>
          </p:cNvPr>
          <p:cNvSpPr/>
          <p:nvPr/>
        </p:nvSpPr>
        <p:spPr>
          <a:xfrm>
            <a:off x="748081" y="2636912"/>
            <a:ext cx="1914308" cy="364695"/>
          </a:xfrm>
          <a:prstGeom prst="rect">
            <a:avLst/>
          </a:prstGeom>
          <a:solidFill>
            <a:srgbClr val="F5F5F5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896D2CA-8B9B-0A49-8065-B4EADB7F7DF3}"/>
              </a:ext>
            </a:extLst>
          </p:cNvPr>
          <p:cNvSpPr/>
          <p:nvPr/>
        </p:nvSpPr>
        <p:spPr>
          <a:xfrm>
            <a:off x="8539804" y="0"/>
            <a:ext cx="3652195" cy="6381328"/>
          </a:xfrm>
          <a:prstGeom prst="rect">
            <a:avLst/>
          </a:prstGeom>
          <a:solidFill>
            <a:srgbClr val="F5F5F5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8421B4-3688-F649-BCAA-13B97F74CA84}"/>
              </a:ext>
            </a:extLst>
          </p:cNvPr>
          <p:cNvSpPr txBox="1"/>
          <p:nvPr/>
        </p:nvSpPr>
        <p:spPr>
          <a:xfrm>
            <a:off x="601071" y="548680"/>
            <a:ext cx="7920880" cy="2041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600"/>
              </a:lnSpc>
            </a:pPr>
            <a:r>
              <a:rPr lang="en-GB" sz="8000" spc="-300" dirty="0">
                <a:solidFill>
                  <a:srgbClr val="009EE2"/>
                </a:solidFill>
                <a:latin typeface="Bariol Light" panose="02000506040000020003" pitchFamily="2" charset="0"/>
                <a:cs typeface="Open Sans Light" panose="020B0306030504020204" pitchFamily="34" charset="0"/>
              </a:rPr>
              <a:t>Maximising value from cost modelling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58A181-86A9-1247-A8F2-A4E242A0D7DD}"/>
              </a:ext>
            </a:extLst>
          </p:cNvPr>
          <p:cNvSpPr txBox="1"/>
          <p:nvPr/>
        </p:nvSpPr>
        <p:spPr>
          <a:xfrm>
            <a:off x="2165414" y="3642155"/>
            <a:ext cx="21870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9EE2"/>
                </a:solidFill>
                <a:latin typeface="Bariol" panose="02000506040000020003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Simon Frost</a:t>
            </a:r>
          </a:p>
          <a:p>
            <a:r>
              <a:rPr lang="en-GB" sz="1200" dirty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Founder of Procurement Adventurer Ltd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64CEA3-72A1-1B4F-87E4-EF9163529450}"/>
              </a:ext>
            </a:extLst>
          </p:cNvPr>
          <p:cNvSpPr txBox="1"/>
          <p:nvPr/>
        </p:nvSpPr>
        <p:spPr>
          <a:xfrm>
            <a:off x="5761108" y="3642155"/>
            <a:ext cx="21870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9EE2"/>
                </a:solidFill>
                <a:latin typeface="Bariol" panose="02000506040000020003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James Clements</a:t>
            </a:r>
          </a:p>
          <a:p>
            <a:r>
              <a:rPr lang="en-GB" sz="1200" dirty="0">
                <a:solidFill>
                  <a:srgbClr val="012045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Mintec Ltd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4ED9BDF-92B0-6845-B90B-AE38F64893E6}"/>
              </a:ext>
            </a:extLst>
          </p:cNvPr>
          <p:cNvSpPr/>
          <p:nvPr/>
        </p:nvSpPr>
        <p:spPr>
          <a:xfrm>
            <a:off x="808353" y="4755588"/>
            <a:ext cx="32714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en-GB" sz="1200" dirty="0">
                <a:solidFill>
                  <a:srgbClr val="012045"/>
                </a:solidFill>
                <a:latin typeface="Open Sans Light" panose="020B0306030504020204" pitchFamily="34" charset="0"/>
              </a:rPr>
              <a:t>Simon Frost has a career-long passion for procurement. He helps businesses from global multi-nationals to exciting high growth SMEs crack procurement challenges across the food, drink, agriculture and FMCG sectors. He is well regarded for his training - cost modelling being one of the most popular modules.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10EEF8-F4DB-1B42-80B5-A1C240DE1D4F}"/>
              </a:ext>
            </a:extLst>
          </p:cNvPr>
          <p:cNvSpPr/>
          <p:nvPr/>
        </p:nvSpPr>
        <p:spPr>
          <a:xfrm>
            <a:off x="4370355" y="4756317"/>
            <a:ext cx="32111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</a:pP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Lorem ipsum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dolor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 sit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amet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,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consectetur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adipiscing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elit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. Nam a magna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eu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elit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placerat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venenatis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 ac et mi.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Phasellus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vulputate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mauris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lectus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, sit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amet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 convallis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turpis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feugiat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 vestibulum.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Interdum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 et </a:t>
            </a:r>
            <a:r>
              <a:rPr lang="en-GB" sz="1200" dirty="0" err="1">
                <a:solidFill>
                  <a:srgbClr val="FF3399"/>
                </a:solidFill>
                <a:latin typeface="Open Sans Light" panose="020B0306030504020204" pitchFamily="34" charset="0"/>
              </a:rPr>
              <a:t>malesuada</a:t>
            </a:r>
            <a:r>
              <a:rPr lang="en-GB" sz="1200" dirty="0">
                <a:solidFill>
                  <a:srgbClr val="FF3399"/>
                </a:solidFill>
                <a:latin typeface="Open Sans Light" panose="020B0306030504020204" pitchFamily="34" charset="0"/>
              </a:rPr>
              <a:t> fames ac ante ipsum.</a:t>
            </a:r>
            <a:endParaRPr lang="en-GB" sz="1200" dirty="0">
              <a:solidFill>
                <a:srgbClr val="FF3399"/>
              </a:solidFill>
              <a:effectLst/>
              <a:latin typeface="Open Sans Light" panose="020B0306030504020204" pitchFamily="34" charset="0"/>
            </a:endParaRP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7BEE9B8D-0911-D04B-9A2B-70250A5344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529" y="3495119"/>
            <a:ext cx="1098563" cy="1098563"/>
          </a:xfrm>
          <a:prstGeom prst="rect">
            <a:avLst/>
          </a:prstGeom>
        </p:spPr>
      </p:pic>
      <p:pic>
        <p:nvPicPr>
          <p:cNvPr id="12" name="Picture 11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F2BF06DB-7F75-2343-9142-CA3E681C6F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35" y="3495119"/>
            <a:ext cx="1098563" cy="10985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794B11E-A3A2-3E45-B117-92FD33E5F8F1}"/>
              </a:ext>
            </a:extLst>
          </p:cNvPr>
          <p:cNvSpPr/>
          <p:nvPr/>
        </p:nvSpPr>
        <p:spPr>
          <a:xfrm>
            <a:off x="8760296" y="1306366"/>
            <a:ext cx="3240775" cy="3768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en-GB" sz="1400" b="1" dirty="0">
                <a:solidFill>
                  <a:srgbClr val="012045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Introduction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12045"/>
                </a:solidFill>
                <a:latin typeface="Open Sans Light" panose="020B0306030504020204" pitchFamily="34" charset="0"/>
              </a:rPr>
              <a:t>What is cost modelling?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12045"/>
                </a:solidFill>
                <a:latin typeface="Open Sans Light" panose="020B0306030504020204" pitchFamily="34" charset="0"/>
              </a:rPr>
              <a:t>When to use cost modelling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12045"/>
                </a:solidFill>
                <a:latin typeface="Open Sans Light" panose="020B0306030504020204" pitchFamily="34" charset="0"/>
              </a:rPr>
              <a:t>Selecting the right cost model</a:t>
            </a:r>
          </a:p>
          <a:p>
            <a:pPr>
              <a:lnSpc>
                <a:spcPct val="250000"/>
              </a:lnSpc>
            </a:pPr>
            <a:r>
              <a:rPr lang="en-GB" sz="1400" b="1" dirty="0">
                <a:solidFill>
                  <a:srgbClr val="012045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Case Study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12045"/>
                </a:solidFill>
                <a:latin typeface="Open Sans Light" panose="020B0306030504020204" pitchFamily="34" charset="0"/>
              </a:rPr>
              <a:t>Optimising a recipe cost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12045"/>
                </a:solidFill>
                <a:latin typeface="Open Sans Light" panose="020B0306030504020204" pitchFamily="34" charset="0"/>
              </a:rPr>
              <a:t>Optimising specific material costs</a:t>
            </a:r>
            <a:endParaRPr lang="en-GB" sz="1400" dirty="0">
              <a:solidFill>
                <a:srgbClr val="012045"/>
              </a:solidFill>
              <a:effectLst/>
              <a:latin typeface="Open Sans Light" panose="020B0306030504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B18ECE-508D-604C-9329-FB957C6E1F8C}"/>
              </a:ext>
            </a:extLst>
          </p:cNvPr>
          <p:cNvSpPr txBox="1"/>
          <p:nvPr/>
        </p:nvSpPr>
        <p:spPr>
          <a:xfrm>
            <a:off x="8760296" y="653905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9EE2"/>
                </a:solidFill>
                <a:latin typeface="Bariol" panose="02000506040000020003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Agenda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0EFB5F7-6282-7C4D-983B-14E5879C0566}"/>
              </a:ext>
            </a:extLst>
          </p:cNvPr>
          <p:cNvSpPr/>
          <p:nvPr/>
        </p:nvSpPr>
        <p:spPr>
          <a:xfrm>
            <a:off x="771804" y="2688454"/>
            <a:ext cx="19511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>
                <a:solidFill>
                  <a:srgbClr val="012045"/>
                </a:solidFill>
                <a:latin typeface="Open Sans Light" panose="020B0306030504020204" pitchFamily="34" charset="0"/>
              </a:rPr>
              <a:t>Oct 2020 </a:t>
            </a:r>
            <a:r>
              <a:rPr lang="en-GB" sz="1200" dirty="0">
                <a:solidFill>
                  <a:srgbClr val="009EE2"/>
                </a:solidFill>
                <a:latin typeface="Open Sans Light" panose="020B0306030504020204" pitchFamily="34" charset="0"/>
              </a:rPr>
              <a:t> </a:t>
            </a:r>
            <a:r>
              <a:rPr lang="en-GB" sz="1200" b="1" dirty="0">
                <a:solidFill>
                  <a:srgbClr val="009EE2"/>
                </a:solidFill>
                <a:latin typeface="Bariol" panose="02000506040000020003" pitchFamily="2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|</a:t>
            </a:r>
            <a:r>
              <a:rPr lang="en-GB" sz="1200" dirty="0">
                <a:solidFill>
                  <a:srgbClr val="009EE2"/>
                </a:solidFill>
                <a:latin typeface="Open Sans Light" panose="020B0306030504020204" pitchFamily="34" charset="0"/>
              </a:rPr>
              <a:t>  </a:t>
            </a:r>
            <a:r>
              <a:rPr lang="en-GB" sz="1200" dirty="0">
                <a:solidFill>
                  <a:srgbClr val="012045"/>
                </a:solidFill>
                <a:latin typeface="Open Sans Light" panose="020B0306030504020204" pitchFamily="34" charset="0"/>
              </a:rPr>
              <a:t>Presented by:</a:t>
            </a:r>
            <a:endParaRPr lang="en-GB" sz="1200" dirty="0">
              <a:solidFill>
                <a:srgbClr val="012045"/>
              </a:solidFill>
              <a:effectLst/>
              <a:latin typeface="Open Sans Light" panose="020B0306030504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E9C55BE-2316-4ED3-9F14-1100C78C8F41}"/>
              </a:ext>
            </a:extLst>
          </p:cNvPr>
          <p:cNvSpPr/>
          <p:nvPr/>
        </p:nvSpPr>
        <p:spPr>
          <a:xfrm>
            <a:off x="8703929" y="4672289"/>
            <a:ext cx="3240776" cy="461665"/>
          </a:xfrm>
          <a:prstGeom prst="roundRect">
            <a:avLst>
              <a:gd name="adj" fmla="val 10921"/>
            </a:avLst>
          </a:prstGeom>
          <a:noFill/>
          <a:ln w="38100"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CC0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EDB17F4-A3CD-48AE-AFEA-938E8BD6B9C2}"/>
              </a:ext>
            </a:extLst>
          </p:cNvPr>
          <p:cNvSpPr/>
          <p:nvPr/>
        </p:nvSpPr>
        <p:spPr>
          <a:xfrm>
            <a:off x="960439" y="6627549"/>
            <a:ext cx="672497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The training material is Copyright © 2020 Frost Procurement Adventurer Ltd. The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Mintec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related data is copyright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Mintec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Ltd 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999441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C3108E53-1237-40B2-9779-FC47A032D1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767994"/>
              </p:ext>
            </p:extLst>
          </p:nvPr>
        </p:nvGraphicFramePr>
        <p:xfrm>
          <a:off x="207268" y="1849731"/>
          <a:ext cx="11783382" cy="4387575"/>
        </p:xfrm>
        <a:graphic>
          <a:graphicData uri="http://schemas.openxmlformats.org/drawingml/2006/table">
            <a:tbl>
              <a:tblPr firstRow="1" bandRow="1">
                <a:effectLst>
                  <a:outerShdw blurRad="203200" dist="63500" dir="5400000" algn="t" rotWithShape="0">
                    <a:prstClr val="black">
                      <a:alpha val="17000"/>
                    </a:prstClr>
                  </a:outerShdw>
                </a:effectLst>
                <a:tableStyleId>{8EC20E35-A176-4012-BC5E-935CFFF8708E}</a:tableStyleId>
              </a:tblPr>
              <a:tblGrid>
                <a:gridCol w="1963897">
                  <a:extLst>
                    <a:ext uri="{9D8B030D-6E8A-4147-A177-3AD203B41FA5}">
                      <a16:colId xmlns:a16="http://schemas.microsoft.com/office/drawing/2014/main" val="2133295362"/>
                    </a:ext>
                  </a:extLst>
                </a:gridCol>
                <a:gridCol w="1963897">
                  <a:extLst>
                    <a:ext uri="{9D8B030D-6E8A-4147-A177-3AD203B41FA5}">
                      <a16:colId xmlns:a16="http://schemas.microsoft.com/office/drawing/2014/main" val="2722098897"/>
                    </a:ext>
                  </a:extLst>
                </a:gridCol>
                <a:gridCol w="1963897">
                  <a:extLst>
                    <a:ext uri="{9D8B030D-6E8A-4147-A177-3AD203B41FA5}">
                      <a16:colId xmlns:a16="http://schemas.microsoft.com/office/drawing/2014/main" val="2511366923"/>
                    </a:ext>
                  </a:extLst>
                </a:gridCol>
                <a:gridCol w="1963897">
                  <a:extLst>
                    <a:ext uri="{9D8B030D-6E8A-4147-A177-3AD203B41FA5}">
                      <a16:colId xmlns:a16="http://schemas.microsoft.com/office/drawing/2014/main" val="1260441363"/>
                    </a:ext>
                  </a:extLst>
                </a:gridCol>
                <a:gridCol w="1963897">
                  <a:extLst>
                    <a:ext uri="{9D8B030D-6E8A-4147-A177-3AD203B41FA5}">
                      <a16:colId xmlns:a16="http://schemas.microsoft.com/office/drawing/2014/main" val="57303545"/>
                    </a:ext>
                  </a:extLst>
                </a:gridCol>
                <a:gridCol w="1963897">
                  <a:extLst>
                    <a:ext uri="{9D8B030D-6E8A-4147-A177-3AD203B41FA5}">
                      <a16:colId xmlns:a16="http://schemas.microsoft.com/office/drawing/2014/main" val="876371868"/>
                    </a:ext>
                  </a:extLst>
                </a:gridCol>
              </a:tblGrid>
              <a:tr h="763125">
                <a:tc>
                  <a:txBody>
                    <a:bodyPr/>
                    <a:lstStyle/>
                    <a:p>
                      <a:pPr algn="ctr"/>
                      <a:r>
                        <a:rPr lang="en-GB" sz="1400" b="1" i="0" dirty="0">
                          <a:ln>
                            <a:noFill/>
                          </a:ln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Primary Production</a:t>
                      </a:r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i="0" dirty="0">
                          <a:ln>
                            <a:noFill/>
                          </a:ln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Primary Processing</a:t>
                      </a:r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i="0" dirty="0">
                          <a:ln>
                            <a:noFill/>
                          </a:ln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Secondary Processing</a:t>
                      </a:r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i="0" dirty="0">
                          <a:ln>
                            <a:noFill/>
                          </a:ln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Co Manufacture</a:t>
                      </a:r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i="0" dirty="0">
                          <a:ln>
                            <a:noFill/>
                          </a:ln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Brand</a:t>
                      </a:r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i="0" dirty="0">
                          <a:ln>
                            <a:noFill/>
                          </a:ln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Retail</a:t>
                      </a:r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20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4735789"/>
                  </a:ext>
                </a:extLst>
              </a:tr>
              <a:tr h="3624450">
                <a:tc>
                  <a:txBody>
                    <a:bodyPr/>
                    <a:lstStyle/>
                    <a:p>
                      <a:pPr algn="ctr"/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400" b="1" i="0" dirty="0">
                        <a:ln>
                          <a:noFill/>
                        </a:ln>
                        <a:solidFill>
                          <a:srgbClr val="009EE2"/>
                        </a:solidFill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rgbClr val="01204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987180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0F85827-E31D-4D65-8D41-65A25A4A0EC4}"/>
              </a:ext>
            </a:extLst>
          </p:cNvPr>
          <p:cNvSpPr txBox="1"/>
          <p:nvPr/>
        </p:nvSpPr>
        <p:spPr>
          <a:xfrm>
            <a:off x="201350" y="580618"/>
            <a:ext cx="117833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In the last session we focused on recipe cost modelling. In this session we will move upstream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5A23BC-4AE4-4567-A1A1-1C2DDE797136}"/>
              </a:ext>
            </a:extLst>
          </p:cNvPr>
          <p:cNvSpPr txBox="1"/>
          <p:nvPr/>
        </p:nvSpPr>
        <p:spPr>
          <a:xfrm>
            <a:off x="3905112" y="4207080"/>
            <a:ext cx="20468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Should Cost Model</a:t>
            </a:r>
          </a:p>
          <a:p>
            <a:pPr algn="ctr"/>
            <a:endParaRPr lang="en-GB" sz="2200" dirty="0">
              <a:solidFill>
                <a:srgbClr val="009EE2"/>
              </a:solidFill>
              <a:latin typeface="Bariol" panose="02000506040000020003" pitchFamily="2" charset="0"/>
              <a:cs typeface="Open Sans Light" panose="020B0306030504020204" pitchFamily="34" charset="0"/>
            </a:endParaRPr>
          </a:p>
          <a:p>
            <a:pPr algn="ctr"/>
            <a:r>
              <a:rPr lang="en-GB" sz="22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Total Cost Model</a:t>
            </a:r>
          </a:p>
        </p:txBody>
      </p:sp>
      <p:pic>
        <p:nvPicPr>
          <p:cNvPr id="8" name="Picture 4" descr="innocent Unveil Shiny New Smoothie Bottle with Same Great Taste – FAB News">
            <a:extLst>
              <a:ext uri="{FF2B5EF4-FFF2-40B4-BE49-F238E27FC236}">
                <a16:creationId xmlns:a16="http://schemas.microsoft.com/office/drawing/2014/main" id="{7A8C3434-4AD1-4E2F-8E2A-51906A805F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99" b="12113"/>
          <a:stretch/>
        </p:blipFill>
        <p:spPr bwMode="auto">
          <a:xfrm>
            <a:off x="8400256" y="4869698"/>
            <a:ext cx="1375254" cy="1223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large green field with trees in the background&#10;&#10;Description automatically generated">
            <a:extLst>
              <a:ext uri="{FF2B5EF4-FFF2-40B4-BE49-F238E27FC236}">
                <a16:creationId xmlns:a16="http://schemas.microsoft.com/office/drawing/2014/main" id="{E7D8423D-ED38-48C6-BF51-6DD9E80913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88" r="20667"/>
          <a:stretch/>
        </p:blipFill>
        <p:spPr>
          <a:xfrm>
            <a:off x="263352" y="3645025"/>
            <a:ext cx="1727627" cy="2433368"/>
          </a:xfrm>
          <a:prstGeom prst="rect">
            <a:avLst/>
          </a:prstGeom>
        </p:spPr>
      </p:pic>
      <p:pic>
        <p:nvPicPr>
          <p:cNvPr id="10" name="Picture 8" descr="Wholesale organic banana puree organic - Smackway">
            <a:extLst>
              <a:ext uri="{FF2B5EF4-FFF2-40B4-BE49-F238E27FC236}">
                <a16:creationId xmlns:a16="http://schemas.microsoft.com/office/drawing/2014/main" id="{27FF1776-A5C7-471C-A265-00FB747700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556"/>
          <a:stretch/>
        </p:blipFill>
        <p:spPr bwMode="auto">
          <a:xfrm>
            <a:off x="2400268" y="3969221"/>
            <a:ext cx="1413439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69EF9A9-CF5D-495D-BD6C-FBFCF37D3BAB}"/>
              </a:ext>
            </a:extLst>
          </p:cNvPr>
          <p:cNvSpPr txBox="1"/>
          <p:nvPr/>
        </p:nvSpPr>
        <p:spPr>
          <a:xfrm>
            <a:off x="8343401" y="3906226"/>
            <a:ext cx="15750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Recipe Cost </a:t>
            </a:r>
          </a:p>
          <a:p>
            <a:pPr algn="ctr"/>
            <a:r>
              <a:rPr lang="en-GB" sz="22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Model</a:t>
            </a:r>
          </a:p>
        </p:txBody>
      </p:sp>
      <p:pic>
        <p:nvPicPr>
          <p:cNvPr id="12" name="Picture 6" descr="Coop Switzerland: Roller Track™ | Handel Linc">
            <a:extLst>
              <a:ext uri="{FF2B5EF4-FFF2-40B4-BE49-F238E27FC236}">
                <a16:creationId xmlns:a16="http://schemas.microsoft.com/office/drawing/2014/main" id="{C22F5DE1-F6FD-41AC-9EFD-3BB878E86E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57" t="27721" r="26667" b="8634"/>
          <a:stretch/>
        </p:blipFill>
        <p:spPr bwMode="auto">
          <a:xfrm>
            <a:off x="10150875" y="3645024"/>
            <a:ext cx="1735115" cy="2433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415279A-FD2A-4AC6-8F87-E4C53792C5E9}"/>
              </a:ext>
            </a:extLst>
          </p:cNvPr>
          <p:cNvCxnSpPr>
            <a:cxnSpLocks/>
          </p:cNvCxnSpPr>
          <p:nvPr/>
        </p:nvCxnSpPr>
        <p:spPr>
          <a:xfrm>
            <a:off x="1261460" y="1656184"/>
            <a:ext cx="9721080" cy="0"/>
          </a:xfrm>
          <a:prstGeom prst="straightConnector1">
            <a:avLst/>
          </a:prstGeom>
          <a:ln w="38100">
            <a:solidFill>
              <a:srgbClr val="009EE2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B4014BE-9C05-4F16-8088-F9D50742919A}"/>
              </a:ext>
            </a:extLst>
          </p:cNvPr>
          <p:cNvSpPr txBox="1"/>
          <p:nvPr/>
        </p:nvSpPr>
        <p:spPr>
          <a:xfrm>
            <a:off x="4439816" y="1187974"/>
            <a:ext cx="3312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Value/Supply Chain</a:t>
            </a:r>
          </a:p>
        </p:txBody>
      </p:sp>
      <p:sp>
        <p:nvSpPr>
          <p:cNvPr id="15" name="Rectangle: Rounded Corners 5">
            <a:extLst>
              <a:ext uri="{FF2B5EF4-FFF2-40B4-BE49-F238E27FC236}">
                <a16:creationId xmlns:a16="http://schemas.microsoft.com/office/drawing/2014/main" id="{1F329308-B39F-40B7-A616-9B2253939C02}"/>
              </a:ext>
            </a:extLst>
          </p:cNvPr>
          <p:cNvSpPr/>
          <p:nvPr/>
        </p:nvSpPr>
        <p:spPr>
          <a:xfrm>
            <a:off x="6184030" y="2674295"/>
            <a:ext cx="3744416" cy="792088"/>
          </a:xfrm>
          <a:prstGeom prst="roundRect">
            <a:avLst>
              <a:gd name="adj" fmla="val 7411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Recipe &amp; Product Design</a:t>
            </a:r>
          </a:p>
          <a:p>
            <a:pPr algn="ctr"/>
            <a:r>
              <a:rPr lang="en-GB" sz="1400" b="1" dirty="0">
                <a:solidFill>
                  <a:srgbClr val="FF66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“you’re the cook”</a:t>
            </a:r>
          </a:p>
        </p:txBody>
      </p:sp>
      <p:sp>
        <p:nvSpPr>
          <p:cNvPr id="16" name="Rectangle: Rounded Corners 7">
            <a:extLst>
              <a:ext uri="{FF2B5EF4-FFF2-40B4-BE49-F238E27FC236}">
                <a16:creationId xmlns:a16="http://schemas.microsoft.com/office/drawing/2014/main" id="{9EAF66FC-2610-43B3-8729-2B118B47EB69}"/>
              </a:ext>
            </a:extLst>
          </p:cNvPr>
          <p:cNvSpPr/>
          <p:nvPr/>
        </p:nvSpPr>
        <p:spPr>
          <a:xfrm>
            <a:off x="10075101" y="2682958"/>
            <a:ext cx="1872209" cy="792088"/>
          </a:xfrm>
          <a:prstGeom prst="roundRect">
            <a:avLst>
              <a:gd name="adj" fmla="val 7411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Range</a:t>
            </a:r>
          </a:p>
          <a:p>
            <a:pPr algn="ctr"/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Promotions</a:t>
            </a:r>
          </a:p>
          <a:p>
            <a:pPr algn="ctr"/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Margin</a:t>
            </a:r>
          </a:p>
        </p:txBody>
      </p:sp>
      <p:sp>
        <p:nvSpPr>
          <p:cNvPr id="17" name="Rectangle: Rounded Corners 9">
            <a:extLst>
              <a:ext uri="{FF2B5EF4-FFF2-40B4-BE49-F238E27FC236}">
                <a16:creationId xmlns:a16="http://schemas.microsoft.com/office/drawing/2014/main" id="{DFBC9E7B-1CF7-4117-9692-C0B740FD9940}"/>
              </a:ext>
            </a:extLst>
          </p:cNvPr>
          <p:cNvSpPr/>
          <p:nvPr/>
        </p:nvSpPr>
        <p:spPr>
          <a:xfrm>
            <a:off x="2256515" y="2674295"/>
            <a:ext cx="3751456" cy="792088"/>
          </a:xfrm>
          <a:prstGeom prst="roundRect">
            <a:avLst>
              <a:gd name="adj" fmla="val 7411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Processing, Conversion</a:t>
            </a:r>
          </a:p>
          <a:p>
            <a:pPr algn="ctr"/>
            <a:r>
              <a:rPr lang="en-GB" sz="1400" b="1" dirty="0">
                <a:solidFill>
                  <a:srgbClr val="FF6600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“you’re the detective”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495A78D9-AC45-4248-A4A2-0732A4832D87}"/>
              </a:ext>
            </a:extLst>
          </p:cNvPr>
          <p:cNvSpPr/>
          <p:nvPr/>
        </p:nvSpPr>
        <p:spPr>
          <a:xfrm>
            <a:off x="261449" y="2670633"/>
            <a:ext cx="1819007" cy="792088"/>
          </a:xfrm>
          <a:prstGeom prst="roundRect">
            <a:avLst>
              <a:gd name="adj" fmla="val 7411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Agriculture</a:t>
            </a:r>
          </a:p>
        </p:txBody>
      </p:sp>
      <p:pic>
        <p:nvPicPr>
          <p:cNvPr id="19" name="Picture 2" descr="Duronic Smoothie Blender BL1510 Heavy Duty 1500W Active Stainless Steel  Powerful Table Top Blender with BPA-">
            <a:extLst>
              <a:ext uri="{FF2B5EF4-FFF2-40B4-BE49-F238E27FC236}">
                <a16:creationId xmlns:a16="http://schemas.microsoft.com/office/drawing/2014/main" id="{B204BD9A-6489-4CD4-9742-DB69E3689B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74" r="5900"/>
          <a:stretch/>
        </p:blipFill>
        <p:spPr bwMode="auto">
          <a:xfrm>
            <a:off x="6218687" y="3969221"/>
            <a:ext cx="1818041" cy="2109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A5B4533-BC07-4121-BF29-7714C3AAA1EC}"/>
              </a:ext>
            </a:extLst>
          </p:cNvPr>
          <p:cNvSpPr txBox="1"/>
          <p:nvPr/>
        </p:nvSpPr>
        <p:spPr>
          <a:xfrm>
            <a:off x="5148675" y="107340"/>
            <a:ext cx="6995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Recap of the last session</a:t>
            </a:r>
          </a:p>
        </p:txBody>
      </p:sp>
    </p:spTree>
    <p:extLst>
      <p:ext uri="{BB962C8B-B14F-4D97-AF65-F5344CB8AC3E}">
        <p14:creationId xmlns:p14="http://schemas.microsoft.com/office/powerpoint/2010/main" val="41182660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5440" y="1412776"/>
            <a:ext cx="9577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Optimising the ingredients costs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69247E-6470-4C17-8935-7B320E5A6700}"/>
              </a:ext>
            </a:extLst>
          </p:cNvPr>
          <p:cNvSpPr txBox="1"/>
          <p:nvPr/>
        </p:nvSpPr>
        <p:spPr>
          <a:xfrm>
            <a:off x="2638678" y="2120662"/>
            <a:ext cx="7993826" cy="3347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‘Be the Detective’ – Find the Story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Supply Chain Mapping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High level cost overview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Value Chain Mapping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Assessing the impact of quantity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Deriving value from your cost model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2C6304-F401-46F0-8274-2E98FDD59774}"/>
              </a:ext>
            </a:extLst>
          </p:cNvPr>
          <p:cNvSpPr txBox="1"/>
          <p:nvPr/>
        </p:nvSpPr>
        <p:spPr>
          <a:xfrm>
            <a:off x="5148675" y="107340"/>
            <a:ext cx="6995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5031613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8675" y="107340"/>
            <a:ext cx="6995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Focus on key materials – pea protein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05FB90D-095A-5342-8C23-E522F949FF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6797" y="1009377"/>
            <a:ext cx="10184183" cy="537195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D593CFC-0989-F041-BA5D-F46853760064}"/>
              </a:ext>
            </a:extLst>
          </p:cNvPr>
          <p:cNvSpPr txBox="1"/>
          <p:nvPr/>
        </p:nvSpPr>
        <p:spPr>
          <a:xfrm>
            <a:off x="344948" y="640045"/>
            <a:ext cx="11511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We’re going to focus entirely in this session, in trying to work out the true-cost (should cost) of the pea protein </a:t>
            </a:r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:</a:t>
            </a:r>
          </a:p>
        </p:txBody>
      </p:sp>
      <p:sp>
        <p:nvSpPr>
          <p:cNvPr id="14" name="Rectangle: Rounded Corners 1">
            <a:extLst>
              <a:ext uri="{FF2B5EF4-FFF2-40B4-BE49-F238E27FC236}">
                <a16:creationId xmlns:a16="http://schemas.microsoft.com/office/drawing/2014/main" id="{D48C52CE-4C5A-ED41-9FE1-C1CADF5E332A}"/>
              </a:ext>
            </a:extLst>
          </p:cNvPr>
          <p:cNvSpPr/>
          <p:nvPr/>
        </p:nvSpPr>
        <p:spPr>
          <a:xfrm>
            <a:off x="8601150" y="3820732"/>
            <a:ext cx="673034" cy="328348"/>
          </a:xfrm>
          <a:prstGeom prst="roundRect">
            <a:avLst>
              <a:gd name="adj" fmla="val 10921"/>
            </a:avLst>
          </a:prstGeom>
          <a:noFill/>
          <a:ln w="19050">
            <a:solidFill>
              <a:srgbClr val="00CC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CC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128DB0-2990-F54A-8BD4-B0C20911DA2C}"/>
              </a:ext>
            </a:extLst>
          </p:cNvPr>
          <p:cNvSpPr txBox="1"/>
          <p:nvPr/>
        </p:nvSpPr>
        <p:spPr>
          <a:xfrm>
            <a:off x="10790691" y="3779748"/>
            <a:ext cx="633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CC00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50%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F4D0466-E8AC-3048-B1FC-EA3EC12926DB}"/>
              </a:ext>
            </a:extLst>
          </p:cNvPr>
          <p:cNvCxnSpPr>
            <a:cxnSpLocks/>
          </p:cNvCxnSpPr>
          <p:nvPr/>
        </p:nvCxnSpPr>
        <p:spPr>
          <a:xfrm flipH="1">
            <a:off x="9274184" y="3993146"/>
            <a:ext cx="1584175" cy="0"/>
          </a:xfrm>
          <a:prstGeom prst="straightConnector1">
            <a:avLst/>
          </a:prstGeom>
          <a:ln w="19050">
            <a:solidFill>
              <a:srgbClr val="00CC00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31839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E9D11226-DC9F-46BA-B9B4-6BD7CE52B0F5}"/>
              </a:ext>
            </a:extLst>
          </p:cNvPr>
          <p:cNvSpPr/>
          <p:nvPr/>
        </p:nvSpPr>
        <p:spPr>
          <a:xfrm>
            <a:off x="10776520" y="6165304"/>
            <a:ext cx="1368152" cy="659148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5148675" y="107340"/>
            <a:ext cx="6995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Be the detective - Find the Story</a:t>
            </a:r>
          </a:p>
        </p:txBody>
      </p:sp>
      <p:pic>
        <p:nvPicPr>
          <p:cNvPr id="1026" name="Picture 2" descr="Yellow Split Peas, Matar Dal, मटर दाल, स्प्लिट पी ...">
            <a:extLst>
              <a:ext uri="{FF2B5EF4-FFF2-40B4-BE49-F238E27FC236}">
                <a16:creationId xmlns:a16="http://schemas.microsoft.com/office/drawing/2014/main" id="{5025D607-2C39-4F4D-8D0B-40E632762B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9" t="13263" r="7769" b="11580"/>
          <a:stretch/>
        </p:blipFill>
        <p:spPr bwMode="auto">
          <a:xfrm>
            <a:off x="6528048" y="1532900"/>
            <a:ext cx="3601376" cy="218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72CE9C7-04AC-4671-B3E7-D7C67C58FF8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099" b="1"/>
          <a:stretch/>
        </p:blipFill>
        <p:spPr>
          <a:xfrm>
            <a:off x="443880" y="1356968"/>
            <a:ext cx="4572000" cy="25040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8CBB56D-139C-4F7B-9040-40DE68BA64BE}"/>
              </a:ext>
            </a:extLst>
          </p:cNvPr>
          <p:cNvSpPr txBox="1"/>
          <p:nvPr/>
        </p:nvSpPr>
        <p:spPr>
          <a:xfrm>
            <a:off x="10236460" y="1484784"/>
            <a:ext cx="1908212" cy="2152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latin typeface="Open Sans Light" panose="020B0306030504020204" pitchFamily="34" charset="0"/>
                <a:cs typeface="Open Sans Light" panose="020B0306030504020204" pitchFamily="34" charset="0"/>
              </a:rPr>
              <a:t>Ethnic cooking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latin typeface="Open Sans Light" panose="020B0306030504020204" pitchFamily="34" charset="0"/>
                <a:cs typeface="Open Sans Light" panose="020B0306030504020204" pitchFamily="34" charset="0"/>
              </a:rPr>
              <a:t>Animal Feed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latin typeface="Open Sans Light" panose="020B0306030504020204" pitchFamily="34" charset="0"/>
                <a:cs typeface="Open Sans Light" panose="020B0306030504020204" pitchFamily="34" charset="0"/>
              </a:rPr>
              <a:t>Ingredients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latin typeface="Open Sans Light" panose="020B0306030504020204" pitchFamily="34" charset="0"/>
                <a:cs typeface="Open Sans Light" panose="020B0306030504020204" pitchFamily="34" charset="0"/>
              </a:rPr>
              <a:t>Starch &amp; Protein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CF53394-2F52-445B-BC75-2392291D4B0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879"/>
          <a:stretch/>
        </p:blipFill>
        <p:spPr>
          <a:xfrm>
            <a:off x="373629" y="4276076"/>
            <a:ext cx="4572000" cy="247218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AF8A5F0-34AC-4098-951E-BD8B1CC914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0587" y="3904641"/>
            <a:ext cx="4824045" cy="295275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546A692-03B3-44E4-9F18-0220A4685684}"/>
              </a:ext>
            </a:extLst>
          </p:cNvPr>
          <p:cNvCxnSpPr>
            <a:cxnSpLocks/>
          </p:cNvCxnSpPr>
          <p:nvPr/>
        </p:nvCxnSpPr>
        <p:spPr>
          <a:xfrm>
            <a:off x="1739108" y="5733256"/>
            <a:ext cx="6877172" cy="0"/>
          </a:xfrm>
          <a:prstGeom prst="line">
            <a:avLst/>
          </a:prstGeom>
          <a:ln w="28575">
            <a:solidFill>
              <a:srgbClr val="FF66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5C51EF4-A4AC-4C8F-845A-9BE158A53905}"/>
              </a:ext>
            </a:extLst>
          </p:cNvPr>
          <p:cNvSpPr/>
          <p:nvPr/>
        </p:nvSpPr>
        <p:spPr>
          <a:xfrm>
            <a:off x="119336" y="3851757"/>
            <a:ext cx="5472608" cy="369331"/>
          </a:xfrm>
          <a:prstGeom prst="roundRect">
            <a:avLst>
              <a:gd name="adj" fmla="val 7279"/>
            </a:avLst>
          </a:prstGeom>
          <a:solidFill>
            <a:schemeClr val="tx1">
              <a:lumMod val="65000"/>
              <a:lumOff val="35000"/>
            </a:schemeClr>
          </a:solidFill>
          <a:ln w="6350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Exports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52BF704-8E14-4D31-928E-0B5BCC39AB1B}"/>
              </a:ext>
            </a:extLst>
          </p:cNvPr>
          <p:cNvSpPr/>
          <p:nvPr/>
        </p:nvSpPr>
        <p:spPr>
          <a:xfrm>
            <a:off x="6528048" y="3851757"/>
            <a:ext cx="5472608" cy="369331"/>
          </a:xfrm>
          <a:prstGeom prst="roundRect">
            <a:avLst>
              <a:gd name="adj" fmla="val 7279"/>
            </a:avLst>
          </a:prstGeom>
          <a:solidFill>
            <a:schemeClr val="tx1">
              <a:lumMod val="65000"/>
              <a:lumOff val="35000"/>
            </a:schemeClr>
          </a:solidFill>
          <a:ln w="6350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Imports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6F973B1-69B7-48D7-B82C-989C79ED09E4}"/>
              </a:ext>
            </a:extLst>
          </p:cNvPr>
          <p:cNvSpPr/>
          <p:nvPr/>
        </p:nvSpPr>
        <p:spPr>
          <a:xfrm>
            <a:off x="6528048" y="949635"/>
            <a:ext cx="5472608" cy="369331"/>
          </a:xfrm>
          <a:prstGeom prst="roundRect">
            <a:avLst>
              <a:gd name="adj" fmla="val 7279"/>
            </a:avLst>
          </a:prstGeom>
          <a:solidFill>
            <a:schemeClr val="tx1">
              <a:lumMod val="65000"/>
              <a:lumOff val="35000"/>
            </a:schemeClr>
          </a:solidFill>
          <a:ln w="6350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Characteristics &amp; Uses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D5CFE3D-F428-41EB-833E-99D816A0B7C7}"/>
              </a:ext>
            </a:extLst>
          </p:cNvPr>
          <p:cNvSpPr/>
          <p:nvPr/>
        </p:nvSpPr>
        <p:spPr>
          <a:xfrm>
            <a:off x="145570" y="949635"/>
            <a:ext cx="5472608" cy="369331"/>
          </a:xfrm>
          <a:prstGeom prst="roundRect">
            <a:avLst>
              <a:gd name="adj" fmla="val 7279"/>
            </a:avLst>
          </a:prstGeom>
          <a:solidFill>
            <a:schemeClr val="tx1">
              <a:lumMod val="65000"/>
              <a:lumOff val="35000"/>
            </a:schemeClr>
          </a:solidFill>
          <a:ln w="6350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Production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2C30168-CD39-4582-A262-1D366F53D921}"/>
              </a:ext>
            </a:extLst>
          </p:cNvPr>
          <p:cNvCxnSpPr>
            <a:cxnSpLocks/>
          </p:cNvCxnSpPr>
          <p:nvPr/>
        </p:nvCxnSpPr>
        <p:spPr>
          <a:xfrm>
            <a:off x="1710089" y="4693242"/>
            <a:ext cx="6618159" cy="0"/>
          </a:xfrm>
          <a:prstGeom prst="line">
            <a:avLst/>
          </a:prstGeom>
          <a:ln w="28575">
            <a:solidFill>
              <a:srgbClr val="FF66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455BA8F4-C4C6-498A-8020-A4268272D956}"/>
              </a:ext>
            </a:extLst>
          </p:cNvPr>
          <p:cNvSpPr txBox="1"/>
          <p:nvPr/>
        </p:nvSpPr>
        <p:spPr>
          <a:xfrm>
            <a:off x="5052375" y="4388385"/>
            <a:ext cx="1908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6600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Ethnic cooking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CEFA08-32CC-471E-B096-C9981E996A90}"/>
              </a:ext>
            </a:extLst>
          </p:cNvPr>
          <p:cNvSpPr txBox="1"/>
          <p:nvPr/>
        </p:nvSpPr>
        <p:spPr>
          <a:xfrm>
            <a:off x="5051884" y="5713511"/>
            <a:ext cx="1908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FF6600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Investigate….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92E06A9-E942-41C4-8E3E-4B54E6A50BBB}"/>
              </a:ext>
            </a:extLst>
          </p:cNvPr>
          <p:cNvSpPr txBox="1"/>
          <p:nvPr/>
        </p:nvSpPr>
        <p:spPr>
          <a:xfrm>
            <a:off x="504056" y="548680"/>
            <a:ext cx="113525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Open Sans Light" panose="020B0306030504020204" pitchFamily="34" charset="0"/>
                <a:cs typeface="Open Sans Light" panose="020B0306030504020204" pitchFamily="34" charset="0"/>
              </a:rPr>
              <a:t>A great place to start is to look at supply and demand – FAOSTAT has excellent data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78177BC-9CD4-4570-B134-ABA15706992B}"/>
              </a:ext>
            </a:extLst>
          </p:cNvPr>
          <p:cNvCxnSpPr>
            <a:cxnSpLocks/>
          </p:cNvCxnSpPr>
          <p:nvPr/>
        </p:nvCxnSpPr>
        <p:spPr>
          <a:xfrm>
            <a:off x="1739108" y="6021288"/>
            <a:ext cx="8029300" cy="0"/>
          </a:xfrm>
          <a:prstGeom prst="line">
            <a:avLst/>
          </a:prstGeom>
          <a:ln w="28575">
            <a:solidFill>
              <a:srgbClr val="FF6600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6834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F932CBD-4122-404A-9C3F-4C508C0573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448" y="1412776"/>
            <a:ext cx="9721080" cy="47563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48675" y="107340"/>
            <a:ext cx="6995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Be the Detective - Supply Chain Mapping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E8E0CE-31EA-4ADA-9F65-9AEEB649ECC7}"/>
              </a:ext>
            </a:extLst>
          </p:cNvPr>
          <p:cNvSpPr txBox="1"/>
          <p:nvPr/>
        </p:nvSpPr>
        <p:spPr>
          <a:xfrm>
            <a:off x="767409" y="655943"/>
            <a:ext cx="11377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The majority of peas for human grade pea protein are grown in North America.  Key pea protein production is from China, North America and Northern Europe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4A4971-9836-4D42-8646-5F1EF2483EEC}"/>
              </a:ext>
            </a:extLst>
          </p:cNvPr>
          <p:cNvSpPr txBox="1"/>
          <p:nvPr/>
        </p:nvSpPr>
        <p:spPr>
          <a:xfrm>
            <a:off x="1631504" y="2455190"/>
            <a:ext cx="1633735" cy="523220"/>
          </a:xfrm>
          <a:prstGeom prst="rect">
            <a:avLst/>
          </a:prstGeom>
          <a:solidFill>
            <a:srgbClr val="FFD44B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sz="1400" b="0" dirty="0">
                <a:solidFill>
                  <a:srgbClr val="012045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Whole Peas</a:t>
            </a:r>
          </a:p>
          <a:p>
            <a:r>
              <a:rPr lang="en-GB" sz="1400" b="0" dirty="0">
                <a:solidFill>
                  <a:srgbClr val="012045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Grown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6913F3-0ADA-4D90-8C32-620F85D22591}"/>
              </a:ext>
            </a:extLst>
          </p:cNvPr>
          <p:cNvSpPr txBox="1"/>
          <p:nvPr/>
        </p:nvSpPr>
        <p:spPr>
          <a:xfrm>
            <a:off x="5423888" y="1808859"/>
            <a:ext cx="1576199" cy="523220"/>
          </a:xfrm>
          <a:prstGeom prst="rect">
            <a:avLst/>
          </a:prstGeom>
          <a:solidFill>
            <a:srgbClr val="012045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sz="1400" b="0" dirty="0">
                <a:solidFill>
                  <a:schemeClr val="bg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Pea Protein</a:t>
            </a:r>
          </a:p>
          <a:p>
            <a:r>
              <a:rPr lang="en-GB" sz="1400" b="0" dirty="0">
                <a:solidFill>
                  <a:schemeClr val="bg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Production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574403-77C0-4A3A-843B-00C3B238014A}"/>
              </a:ext>
            </a:extLst>
          </p:cNvPr>
          <p:cNvSpPr txBox="1"/>
          <p:nvPr/>
        </p:nvSpPr>
        <p:spPr>
          <a:xfrm>
            <a:off x="8652623" y="2132024"/>
            <a:ext cx="1800197" cy="523220"/>
          </a:xfrm>
          <a:prstGeom prst="rect">
            <a:avLst/>
          </a:prstGeom>
          <a:solidFill>
            <a:srgbClr val="012045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sz="1400" b="0" dirty="0">
                <a:solidFill>
                  <a:schemeClr val="bg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Pea Protein</a:t>
            </a:r>
          </a:p>
          <a:p>
            <a:r>
              <a:rPr lang="en-GB" sz="1400" b="0" dirty="0">
                <a:solidFill>
                  <a:schemeClr val="bg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Production</a:t>
            </a:r>
          </a:p>
        </p:txBody>
      </p:sp>
      <p:pic>
        <p:nvPicPr>
          <p:cNvPr id="5" name="Picture 2" descr="Yellow Split Peas, Matar Dal, मटर दाल, स्प्लिट पी ...">
            <a:extLst>
              <a:ext uri="{FF2B5EF4-FFF2-40B4-BE49-F238E27FC236}">
                <a16:creationId xmlns:a16="http://schemas.microsoft.com/office/drawing/2014/main" id="{C74CE979-1B49-40EC-9179-043E164E84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9" t="13263" r="7769" b="11580"/>
          <a:stretch/>
        </p:blipFill>
        <p:spPr bwMode="auto">
          <a:xfrm>
            <a:off x="1631504" y="3154527"/>
            <a:ext cx="1633735" cy="991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1F75485-E0B8-4D46-A417-BE345E54CD41}"/>
              </a:ext>
            </a:extLst>
          </p:cNvPr>
          <p:cNvSpPr txBox="1"/>
          <p:nvPr/>
        </p:nvSpPr>
        <p:spPr>
          <a:xfrm>
            <a:off x="3617120" y="2455190"/>
            <a:ext cx="1576199" cy="523220"/>
          </a:xfrm>
          <a:prstGeom prst="rect">
            <a:avLst/>
          </a:prstGeom>
          <a:solidFill>
            <a:srgbClr val="012045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chemeClr val="bg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Pea Protein</a:t>
            </a:r>
          </a:p>
          <a:p>
            <a:pPr algn="ctr"/>
            <a:r>
              <a:rPr lang="en-GB" sz="1400" dirty="0">
                <a:solidFill>
                  <a:schemeClr val="bg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Production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AF0FB75-5ACA-4B6F-AAA5-5073B72514C1}"/>
              </a:ext>
            </a:extLst>
          </p:cNvPr>
          <p:cNvCxnSpPr>
            <a:stCxn id="2" idx="3"/>
            <a:endCxn id="6" idx="1"/>
          </p:cNvCxnSpPr>
          <p:nvPr/>
        </p:nvCxnSpPr>
        <p:spPr>
          <a:xfrm>
            <a:off x="3265239" y="2716800"/>
            <a:ext cx="351881" cy="0"/>
          </a:xfrm>
          <a:prstGeom prst="straightConnector1">
            <a:avLst/>
          </a:prstGeom>
          <a:ln w="28575">
            <a:solidFill>
              <a:srgbClr val="009EE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29ACB3A-8AE2-484A-90AD-8A86F77B7A22}"/>
              </a:ext>
            </a:extLst>
          </p:cNvPr>
          <p:cNvSpPr/>
          <p:nvPr/>
        </p:nvSpPr>
        <p:spPr>
          <a:xfrm>
            <a:off x="2473036" y="1962009"/>
            <a:ext cx="2961409" cy="490246"/>
          </a:xfrm>
          <a:custGeom>
            <a:avLst/>
            <a:gdLst>
              <a:gd name="connsiteX0" fmla="*/ 0 w 2961409"/>
              <a:gd name="connsiteY0" fmla="*/ 490246 h 490246"/>
              <a:gd name="connsiteX1" fmla="*/ 1444337 w 2961409"/>
              <a:gd name="connsiteY1" fmla="*/ 22655 h 490246"/>
              <a:gd name="connsiteX2" fmla="*/ 2961409 w 2961409"/>
              <a:gd name="connsiteY2" fmla="*/ 116173 h 490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61409" h="490246">
                <a:moveTo>
                  <a:pt x="0" y="490246"/>
                </a:moveTo>
                <a:cubicBezTo>
                  <a:pt x="475384" y="287623"/>
                  <a:pt x="950769" y="85000"/>
                  <a:pt x="1444337" y="22655"/>
                </a:cubicBezTo>
                <a:cubicBezTo>
                  <a:pt x="1937905" y="-39690"/>
                  <a:pt x="2449657" y="38241"/>
                  <a:pt x="2961409" y="116173"/>
                </a:cubicBezTo>
              </a:path>
            </a:pathLst>
          </a:custGeom>
          <a:ln w="28575">
            <a:solidFill>
              <a:srgbClr val="009EE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9D7E0B9-3932-4136-AB68-CF22126D0B3C}"/>
              </a:ext>
            </a:extLst>
          </p:cNvPr>
          <p:cNvSpPr/>
          <p:nvPr/>
        </p:nvSpPr>
        <p:spPr>
          <a:xfrm>
            <a:off x="2441864" y="2774373"/>
            <a:ext cx="6483927" cy="2204239"/>
          </a:xfrm>
          <a:custGeom>
            <a:avLst/>
            <a:gdLst>
              <a:gd name="connsiteX0" fmla="*/ 0 w 6483927"/>
              <a:gd name="connsiteY0" fmla="*/ 1413163 h 2204239"/>
              <a:gd name="connsiteX1" fmla="*/ 2286000 w 6483927"/>
              <a:gd name="connsiteY1" fmla="*/ 2202872 h 2204239"/>
              <a:gd name="connsiteX2" fmla="*/ 5476009 w 6483927"/>
              <a:gd name="connsiteY2" fmla="*/ 1558636 h 2204239"/>
              <a:gd name="connsiteX3" fmla="*/ 6483927 w 6483927"/>
              <a:gd name="connsiteY3" fmla="*/ 0 h 2204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3927" h="2204239">
                <a:moveTo>
                  <a:pt x="0" y="1413163"/>
                </a:moveTo>
                <a:cubicBezTo>
                  <a:pt x="686666" y="1795895"/>
                  <a:pt x="1373332" y="2178627"/>
                  <a:pt x="2286000" y="2202872"/>
                </a:cubicBezTo>
                <a:cubicBezTo>
                  <a:pt x="3198668" y="2227117"/>
                  <a:pt x="4776355" y="1925781"/>
                  <a:pt x="5476009" y="1558636"/>
                </a:cubicBezTo>
                <a:cubicBezTo>
                  <a:pt x="6175664" y="1191491"/>
                  <a:pt x="6329795" y="595745"/>
                  <a:pt x="6483927" y="0"/>
                </a:cubicBezTo>
              </a:path>
            </a:pathLst>
          </a:custGeom>
          <a:ln w="28575">
            <a:solidFill>
              <a:srgbClr val="009EE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595BE36-B8C9-134B-914B-32EA0BB7F8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1944" y="2420888"/>
            <a:ext cx="762000" cy="762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EBBD1F9-7032-FB46-B4B9-F5FCDCCEAC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1720" y="2913207"/>
            <a:ext cx="762000" cy="762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E479AD1-ECAD-0045-9891-110932C545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1704" y="3212976"/>
            <a:ext cx="7620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0798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Chinese Noodles - Walmart.com">
            <a:extLst>
              <a:ext uri="{FF2B5EF4-FFF2-40B4-BE49-F238E27FC236}">
                <a16:creationId xmlns:a16="http://schemas.microsoft.com/office/drawing/2014/main" id="{207BEE4A-9D92-3C41-9D70-01D080062F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44" r="22889"/>
          <a:stretch/>
        </p:blipFill>
        <p:spPr bwMode="auto">
          <a:xfrm>
            <a:off x="9771142" y="1769866"/>
            <a:ext cx="2390243" cy="4053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6FE7DC-1CC2-5D4A-B376-91B25363CD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327" t="9427" r="-72" b="28602"/>
          <a:stretch/>
        </p:blipFill>
        <p:spPr>
          <a:xfrm>
            <a:off x="0" y="36000"/>
            <a:ext cx="8892000" cy="633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48675" y="107340"/>
            <a:ext cx="6995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Be the Detective - Find the Story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E8E0CE-31EA-4ADA-9F65-9AEEB649ECC7}"/>
              </a:ext>
            </a:extLst>
          </p:cNvPr>
          <p:cNvSpPr txBox="1"/>
          <p:nvPr/>
        </p:nvSpPr>
        <p:spPr>
          <a:xfrm>
            <a:off x="151657" y="956393"/>
            <a:ext cx="11979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The Yantai Peninsula in China has been making noodles for 100s of years, initially from mung beans and latterly from yellow peas:</a:t>
            </a:r>
          </a:p>
        </p:txBody>
      </p:sp>
      <p:pic>
        <p:nvPicPr>
          <p:cNvPr id="5" name="Picture 2" descr="Yellow Split Peas, Matar Dal, मटर दाल, स्प्लिट पी ...">
            <a:extLst>
              <a:ext uri="{FF2B5EF4-FFF2-40B4-BE49-F238E27FC236}">
                <a16:creationId xmlns:a16="http://schemas.microsoft.com/office/drawing/2014/main" id="{7EBEB903-1F3E-4791-836A-A8AB728CB4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9" t="13263" r="7769" b="11580"/>
          <a:stretch/>
        </p:blipFill>
        <p:spPr bwMode="auto">
          <a:xfrm>
            <a:off x="6096000" y="1906441"/>
            <a:ext cx="2850416" cy="1730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D1852E8-2516-4062-AB6B-566349842BA1}"/>
              </a:ext>
            </a:extLst>
          </p:cNvPr>
          <p:cNvCxnSpPr>
            <a:cxnSpLocks/>
          </p:cNvCxnSpPr>
          <p:nvPr/>
        </p:nvCxnSpPr>
        <p:spPr>
          <a:xfrm>
            <a:off x="9120336" y="2924944"/>
            <a:ext cx="816533" cy="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4CA5E11-A84B-440B-8AD3-C113475D1ADC}"/>
              </a:ext>
            </a:extLst>
          </p:cNvPr>
          <p:cNvCxnSpPr>
            <a:cxnSpLocks/>
          </p:cNvCxnSpPr>
          <p:nvPr/>
        </p:nvCxnSpPr>
        <p:spPr>
          <a:xfrm>
            <a:off x="7521208" y="3796623"/>
            <a:ext cx="0" cy="784505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230B962-5497-4AF0-88BF-803F7241043C}"/>
              </a:ext>
            </a:extLst>
          </p:cNvPr>
          <p:cNvSpPr txBox="1"/>
          <p:nvPr/>
        </p:nvSpPr>
        <p:spPr>
          <a:xfrm>
            <a:off x="9120336" y="2447494"/>
            <a:ext cx="1011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Starch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CEC795-18CB-4056-90F0-E8F81F0E4F4F}"/>
              </a:ext>
            </a:extLst>
          </p:cNvPr>
          <p:cNvSpPr txBox="1"/>
          <p:nvPr/>
        </p:nvSpPr>
        <p:spPr>
          <a:xfrm>
            <a:off x="7638775" y="3727210"/>
            <a:ext cx="18069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By-Product</a:t>
            </a:r>
          </a:p>
          <a:p>
            <a:pPr algn="ct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(Protein)</a:t>
            </a:r>
          </a:p>
          <a:p>
            <a:pPr algn="ct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For animal feed</a:t>
            </a:r>
          </a:p>
        </p:txBody>
      </p:sp>
      <p:pic>
        <p:nvPicPr>
          <p:cNvPr id="15" name="Picture 2" descr="Quality silhouettes pigs black Royalty Free Vector Image">
            <a:extLst>
              <a:ext uri="{FF2B5EF4-FFF2-40B4-BE49-F238E27FC236}">
                <a16:creationId xmlns:a16="http://schemas.microsoft.com/office/drawing/2014/main" id="{F0A26F00-7F0B-49A7-9111-D1756C7048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7" t="4089" r="61340" b="77676"/>
          <a:stretch/>
        </p:blipFill>
        <p:spPr bwMode="auto">
          <a:xfrm>
            <a:off x="6527049" y="4740699"/>
            <a:ext cx="2088608" cy="117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: Rounded Corners 1">
            <a:extLst>
              <a:ext uri="{FF2B5EF4-FFF2-40B4-BE49-F238E27FC236}">
                <a16:creationId xmlns:a16="http://schemas.microsoft.com/office/drawing/2014/main" id="{73564F64-55B3-004E-89D6-9BDDEB04BA2D}"/>
              </a:ext>
            </a:extLst>
          </p:cNvPr>
          <p:cNvSpPr/>
          <p:nvPr/>
        </p:nvSpPr>
        <p:spPr>
          <a:xfrm>
            <a:off x="3719736" y="3295060"/>
            <a:ext cx="425175" cy="432150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009EE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5420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91D91AD-D48D-4C8A-A848-01B2B55F4B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954" t="5900" r="388" b="24801"/>
          <a:stretch/>
        </p:blipFill>
        <p:spPr>
          <a:xfrm>
            <a:off x="263980" y="1123658"/>
            <a:ext cx="12960812" cy="54140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48675" y="107340"/>
            <a:ext cx="6995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High Level Cost Overview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E8E0CE-31EA-4ADA-9F65-9AEEB649ECC7}"/>
              </a:ext>
            </a:extLst>
          </p:cNvPr>
          <p:cNvSpPr txBox="1"/>
          <p:nvPr/>
        </p:nvSpPr>
        <p:spPr>
          <a:xfrm>
            <a:off x="1193845" y="693782"/>
            <a:ext cx="9804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Yellow split peas are USD ~185/T ex Canada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BCFC913-3EAF-4603-8DB0-DED9EBEFB82A}"/>
              </a:ext>
            </a:extLst>
          </p:cNvPr>
          <p:cNvCxnSpPr>
            <a:cxnSpLocks/>
          </p:cNvCxnSpPr>
          <p:nvPr/>
        </p:nvCxnSpPr>
        <p:spPr>
          <a:xfrm>
            <a:off x="1127448" y="4797152"/>
            <a:ext cx="9768408" cy="0"/>
          </a:xfrm>
          <a:prstGeom prst="line">
            <a:avLst/>
          </a:prstGeom>
          <a:ln w="38100">
            <a:solidFill>
              <a:srgbClr val="FF6600"/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A3530B4-24DD-4B08-8841-6EF2EB817786}"/>
              </a:ext>
            </a:extLst>
          </p:cNvPr>
          <p:cNvSpPr txBox="1"/>
          <p:nvPr/>
        </p:nvSpPr>
        <p:spPr>
          <a:xfrm>
            <a:off x="5134747" y="3719204"/>
            <a:ext cx="2307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6600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USD 185/T average</a:t>
            </a:r>
          </a:p>
        </p:txBody>
      </p:sp>
      <p:pic>
        <p:nvPicPr>
          <p:cNvPr id="12" name="Picture 2" descr="Yellow Split Peas, Matar Dal, मटर दाल, स्प्लिट पी ...">
            <a:extLst>
              <a:ext uri="{FF2B5EF4-FFF2-40B4-BE49-F238E27FC236}">
                <a16:creationId xmlns:a16="http://schemas.microsoft.com/office/drawing/2014/main" id="{0CC489C9-2E24-4AD3-8F73-8750D9AC60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9" t="13263" r="7769" b="11580"/>
          <a:stretch/>
        </p:blipFill>
        <p:spPr bwMode="auto">
          <a:xfrm>
            <a:off x="1487488" y="1238236"/>
            <a:ext cx="2859184" cy="173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B40646D-5D17-44D8-9046-2F1050F2305D}"/>
              </a:ext>
            </a:extLst>
          </p:cNvPr>
          <p:cNvSpPr txBox="1"/>
          <p:nvPr/>
        </p:nvSpPr>
        <p:spPr>
          <a:xfrm>
            <a:off x="8472264" y="754326"/>
            <a:ext cx="285918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err="1">
                <a:latin typeface="Open Sans Light" panose="020B0306030504020204" pitchFamily="34" charset="0"/>
                <a:cs typeface="Open Sans Light" panose="020B0306030504020204" pitchFamily="34" charset="0"/>
              </a:rPr>
              <a:t>Mintec</a:t>
            </a:r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 Code XS56</a:t>
            </a: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03682C03-59C4-4AF6-A9E6-8DC8965C83B1}"/>
              </a:ext>
            </a:extLst>
          </p:cNvPr>
          <p:cNvSpPr/>
          <p:nvPr/>
        </p:nvSpPr>
        <p:spPr>
          <a:xfrm>
            <a:off x="5303912" y="1949096"/>
            <a:ext cx="6336704" cy="1291043"/>
          </a:xfrm>
          <a:prstGeom prst="wedgeRoundRectCallou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  <a:effectLst>
            <a:glow rad="127000">
              <a:schemeClr val="bg1">
                <a:lumMod val="50000"/>
                <a:alpha val="2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>
                <a:solidFill>
                  <a:schemeClr val="tx1"/>
                </a:solidFill>
                <a:highlight>
                  <a:srgbClr val="FFFF00"/>
                </a:highlight>
              </a:rPr>
              <a:t>Mintec</a:t>
            </a:r>
            <a:r>
              <a:rPr lang="en-GB" dirty="0">
                <a:solidFill>
                  <a:schemeClr val="tx1"/>
                </a:solidFill>
                <a:highlight>
                  <a:srgbClr val="FFFF00"/>
                </a:highlight>
              </a:rPr>
              <a:t> – please can you put in the accurate graph with the average trend line</a:t>
            </a:r>
          </a:p>
        </p:txBody>
      </p:sp>
    </p:spTree>
    <p:extLst>
      <p:ext uri="{BB962C8B-B14F-4D97-AF65-F5344CB8AC3E}">
        <p14:creationId xmlns:p14="http://schemas.microsoft.com/office/powerpoint/2010/main" val="4130700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7B96AD6-128A-460F-9D4F-70F6503FAF0B}"/>
              </a:ext>
            </a:extLst>
          </p:cNvPr>
          <p:cNvCxnSpPr>
            <a:cxnSpLocks/>
          </p:cNvCxnSpPr>
          <p:nvPr/>
        </p:nvCxnSpPr>
        <p:spPr>
          <a:xfrm>
            <a:off x="2495600" y="4077072"/>
            <a:ext cx="8638973" cy="72008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 descr="Image result for banana&quot;">
            <a:extLst>
              <a:ext uri="{FF2B5EF4-FFF2-40B4-BE49-F238E27FC236}">
                <a16:creationId xmlns:a16="http://schemas.microsoft.com/office/drawing/2014/main" id="{96F8E94B-FCCB-47AE-BB35-90188FA1C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704" y="2780928"/>
            <a:ext cx="2552522" cy="2552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1384" y="1023188"/>
            <a:ext cx="118093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We then created a full end-to-end cost model: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397286" y="107340"/>
            <a:ext cx="675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Intro</a:t>
            </a:r>
          </a:p>
        </p:txBody>
      </p:sp>
      <p:pic>
        <p:nvPicPr>
          <p:cNvPr id="6" name="Picture 5" descr="A bunch of green bananas&#10;&#10;Description automatically generated">
            <a:extLst>
              <a:ext uri="{FF2B5EF4-FFF2-40B4-BE49-F238E27FC236}">
                <a16:creationId xmlns:a16="http://schemas.microsoft.com/office/drawing/2014/main" id="{F9A3926A-2162-445E-B3EE-0FD97EDD431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03" r="4507"/>
          <a:stretch/>
        </p:blipFill>
        <p:spPr>
          <a:xfrm>
            <a:off x="180278" y="2780928"/>
            <a:ext cx="2574909" cy="2636912"/>
          </a:xfrm>
          <a:prstGeom prst="rect">
            <a:avLst/>
          </a:prstGeom>
        </p:spPr>
      </p:pic>
      <p:pic>
        <p:nvPicPr>
          <p:cNvPr id="8" name="Picture 8" descr="Wholesale organic banana puree organic - Smackway">
            <a:extLst>
              <a:ext uri="{FF2B5EF4-FFF2-40B4-BE49-F238E27FC236}">
                <a16:creationId xmlns:a16="http://schemas.microsoft.com/office/drawing/2014/main" id="{DA7DFE57-1588-4D01-9F39-8BCDB26B6B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556"/>
          <a:stretch/>
        </p:blipFill>
        <p:spPr bwMode="auto">
          <a:xfrm>
            <a:off x="6549066" y="3037346"/>
            <a:ext cx="1413439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nnocent Strawberry &amp; Banana Smoothie 750Ml - Tesco Groceries">
            <a:extLst>
              <a:ext uri="{FF2B5EF4-FFF2-40B4-BE49-F238E27FC236}">
                <a16:creationId xmlns:a16="http://schemas.microsoft.com/office/drawing/2014/main" id="{05D7F4A7-A96C-4371-BD17-DC55E77291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00" r="34600"/>
          <a:stretch/>
        </p:blipFill>
        <p:spPr bwMode="auto">
          <a:xfrm>
            <a:off x="11134573" y="2623414"/>
            <a:ext cx="852700" cy="2768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Production, Industrial, Industry, Factory Icon - Transparent Icon ...">
            <a:extLst>
              <a:ext uri="{FF2B5EF4-FFF2-40B4-BE49-F238E27FC236}">
                <a16:creationId xmlns:a16="http://schemas.microsoft.com/office/drawing/2014/main" id="{389C0E7B-0B37-48C0-BF52-2DCF4224C8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18" t="4907" r="28455"/>
          <a:stretch/>
        </p:blipFill>
        <p:spPr bwMode="auto">
          <a:xfrm>
            <a:off x="8665186" y="3152107"/>
            <a:ext cx="1911668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9172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8675" y="107340"/>
            <a:ext cx="6995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High Level Cost Overview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00BA7751-04CC-F24C-BBBE-9141C9C36A08}"/>
              </a:ext>
            </a:extLst>
          </p:cNvPr>
          <p:cNvGraphicFramePr>
            <a:graphicFrameLocks/>
          </p:cNvGraphicFramePr>
          <p:nvPr/>
        </p:nvGraphicFramePr>
        <p:xfrm>
          <a:off x="479376" y="1133602"/>
          <a:ext cx="11323240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Rectangle 14">
            <a:extLst>
              <a:ext uri="{FF2B5EF4-FFF2-40B4-BE49-F238E27FC236}">
                <a16:creationId xmlns:a16="http://schemas.microsoft.com/office/drawing/2014/main" id="{422C69AE-0DBD-DE4C-A227-E9905F734F7E}"/>
              </a:ext>
            </a:extLst>
          </p:cNvPr>
          <p:cNvSpPr/>
          <p:nvPr/>
        </p:nvSpPr>
        <p:spPr>
          <a:xfrm rot="16200000">
            <a:off x="141426" y="2898397"/>
            <a:ext cx="63511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rgbClr val="012045"/>
                </a:solidFill>
                <a:latin typeface="Bariol" panose="02000506040000020003" pitchFamily="2" charset="0"/>
              </a:rPr>
              <a:t>USD/MT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43D44F-8423-BE40-9EA1-B8D6BE1B0BFD}"/>
              </a:ext>
            </a:extLst>
          </p:cNvPr>
          <p:cNvSpPr txBox="1"/>
          <p:nvPr/>
        </p:nvSpPr>
        <p:spPr>
          <a:xfrm>
            <a:off x="479376" y="476672"/>
            <a:ext cx="9804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Yellow split peas are USD ~185/T ex Canada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6DAA1A1-5285-E240-9FDA-EED78C407B32}"/>
              </a:ext>
            </a:extLst>
          </p:cNvPr>
          <p:cNvSpPr/>
          <p:nvPr/>
        </p:nvSpPr>
        <p:spPr>
          <a:xfrm>
            <a:off x="10200457" y="5669139"/>
            <a:ext cx="129614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78265B3-D790-B348-8112-8A0F72D85975}"/>
              </a:ext>
            </a:extLst>
          </p:cNvPr>
          <p:cNvSpPr txBox="1"/>
          <p:nvPr/>
        </p:nvSpPr>
        <p:spPr>
          <a:xfrm>
            <a:off x="10225588" y="5724398"/>
            <a:ext cx="18474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>
                    <a:lumMod val="50000"/>
                  </a:schemeClr>
                </a:solidFill>
                <a:latin typeface="Bariol" panose="02000506040000020003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SOURCE MINTEC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68F9E9E-5599-FC4E-9A4D-D2575E0E887A}"/>
              </a:ext>
            </a:extLst>
          </p:cNvPr>
          <p:cNvSpPr txBox="1"/>
          <p:nvPr/>
        </p:nvSpPr>
        <p:spPr>
          <a:xfrm>
            <a:off x="10321241" y="2442342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Trend average </a:t>
            </a:r>
            <a:r>
              <a:rPr lang="en-GB" sz="1400" dirty="0">
                <a:solidFill>
                  <a:srgbClr val="FF6600"/>
                </a:solidFill>
                <a:latin typeface="Open Sans" panose="020B0606030504020204" pitchFamily="34" charset="0"/>
                <a:cs typeface="Open Sans" panose="020B0606030504020204" pitchFamily="34" charset="0"/>
              </a:rPr>
              <a:t>$185/MT</a:t>
            </a:r>
          </a:p>
        </p:txBody>
      </p:sp>
      <p:pic>
        <p:nvPicPr>
          <p:cNvPr id="2" name="Picture 2" descr="Yellow Split Peas, Matar Dal, मटर दाल, स्प्लिट पी ...">
            <a:extLst>
              <a:ext uri="{FF2B5EF4-FFF2-40B4-BE49-F238E27FC236}">
                <a16:creationId xmlns:a16="http://schemas.microsoft.com/office/drawing/2014/main" id="{D945CAF9-A9EF-4997-9380-8AFD786146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9" t="13263" r="7769" b="11580"/>
          <a:stretch/>
        </p:blipFill>
        <p:spPr bwMode="auto">
          <a:xfrm>
            <a:off x="9213895" y="3276276"/>
            <a:ext cx="2859184" cy="173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76492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BC13430F-0B83-47E0-96AA-FBD9666BCC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9419718"/>
              </p:ext>
            </p:extLst>
          </p:nvPr>
        </p:nvGraphicFramePr>
        <p:xfrm>
          <a:off x="1181472" y="1133602"/>
          <a:ext cx="11323240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148675" y="107340"/>
            <a:ext cx="6995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High Level Cost Overview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E8E0CE-31EA-4ADA-9F65-9AEEB649ECC7}"/>
              </a:ext>
            </a:extLst>
          </p:cNvPr>
          <p:cNvSpPr txBox="1"/>
          <p:nvPr/>
        </p:nvSpPr>
        <p:spPr>
          <a:xfrm>
            <a:off x="479376" y="476672"/>
            <a:ext cx="9804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And yet the price of the finished pea protein ranges from USD 3,400 to &gt; 7,000/T!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1D459A-BA13-462E-9832-9E99C5B09C5E}"/>
              </a:ext>
            </a:extLst>
          </p:cNvPr>
          <p:cNvSpPr txBox="1"/>
          <p:nvPr/>
        </p:nvSpPr>
        <p:spPr>
          <a:xfrm>
            <a:off x="9624392" y="4293096"/>
            <a:ext cx="22218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Chinese Isolate</a:t>
            </a:r>
          </a:p>
          <a:p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80-85% protein</a:t>
            </a:r>
          </a:p>
          <a:p>
            <a:r>
              <a:rPr lang="en-GB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Mintec</a:t>
            </a:r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5G91</a:t>
            </a:r>
          </a:p>
          <a:p>
            <a:r>
              <a:rPr lang="en-GB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USD 3,400/T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B62863-F238-44EC-B832-E022BF0430D3}"/>
              </a:ext>
            </a:extLst>
          </p:cNvPr>
          <p:cNvSpPr txBox="1"/>
          <p:nvPr/>
        </p:nvSpPr>
        <p:spPr>
          <a:xfrm>
            <a:off x="9624392" y="2549222"/>
            <a:ext cx="18723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European Conc.</a:t>
            </a:r>
          </a:p>
          <a:p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55% protein</a:t>
            </a:r>
          </a:p>
          <a:p>
            <a:r>
              <a:rPr lang="en-GB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Mintec</a:t>
            </a:r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PCE1</a:t>
            </a:r>
          </a:p>
          <a:p>
            <a:r>
              <a:rPr lang="en-GB" sz="14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USD 4,700/T</a:t>
            </a:r>
          </a:p>
          <a:p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 American Conc.</a:t>
            </a:r>
          </a:p>
          <a:p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55% protein</a:t>
            </a:r>
          </a:p>
          <a:p>
            <a:r>
              <a:rPr lang="en-GB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Mintec</a:t>
            </a:r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PCA1</a:t>
            </a:r>
          </a:p>
          <a:p>
            <a:r>
              <a:rPr lang="en-GB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USD 4,500/T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F0E501-8065-46A2-B05A-D24EFB77F766}"/>
              </a:ext>
            </a:extLst>
          </p:cNvPr>
          <p:cNvSpPr txBox="1"/>
          <p:nvPr/>
        </p:nvSpPr>
        <p:spPr>
          <a:xfrm>
            <a:off x="9624392" y="692696"/>
            <a:ext cx="252027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 American Isolate</a:t>
            </a:r>
          </a:p>
          <a:p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80-85% protein</a:t>
            </a:r>
          </a:p>
          <a:p>
            <a:r>
              <a:rPr lang="en-GB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Mintec</a:t>
            </a:r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PIA1</a:t>
            </a:r>
          </a:p>
          <a:p>
            <a:r>
              <a:rPr lang="en-GB" sz="1400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USD 7300/T </a:t>
            </a:r>
          </a:p>
          <a:p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European Isolate</a:t>
            </a:r>
          </a:p>
          <a:p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80-85% protein</a:t>
            </a:r>
          </a:p>
          <a:p>
            <a:r>
              <a:rPr lang="en-GB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Mintec</a:t>
            </a:r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PIE1</a:t>
            </a:r>
          </a:p>
          <a:p>
            <a:r>
              <a:rPr lang="en-GB" sz="14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USD 7100/T </a:t>
            </a:r>
          </a:p>
        </p:txBody>
      </p:sp>
      <p:pic>
        <p:nvPicPr>
          <p:cNvPr id="9" name="Picture 2" descr="Organic Pea Protein Powder | vitalundfitmit100, 12,95 €">
            <a:extLst>
              <a:ext uri="{FF2B5EF4-FFF2-40B4-BE49-F238E27FC236}">
                <a16:creationId xmlns:a16="http://schemas.microsoft.com/office/drawing/2014/main" id="{6ABCD724-8CB9-4A82-B18A-E3145F773D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958" y="1135174"/>
            <a:ext cx="2077802" cy="2077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83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E4C8E62-9EC5-4546-936C-A326B5DE8101}"/>
              </a:ext>
            </a:extLst>
          </p:cNvPr>
          <p:cNvCxnSpPr>
            <a:cxnSpLocks/>
          </p:cNvCxnSpPr>
          <p:nvPr/>
        </p:nvCxnSpPr>
        <p:spPr>
          <a:xfrm>
            <a:off x="1343472" y="1691477"/>
            <a:ext cx="9804309" cy="72008"/>
          </a:xfrm>
          <a:prstGeom prst="straightConnector1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148675" y="107340"/>
            <a:ext cx="6995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Value Chain Mapping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E8E0CE-31EA-4ADA-9F65-9AEEB649ECC7}"/>
              </a:ext>
            </a:extLst>
          </p:cNvPr>
          <p:cNvSpPr txBox="1"/>
          <p:nvPr/>
        </p:nvSpPr>
        <p:spPr>
          <a:xfrm>
            <a:off x="335360" y="548680"/>
            <a:ext cx="9804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In reality of course, there will be more steps, including logistics:</a:t>
            </a:r>
          </a:p>
        </p:txBody>
      </p:sp>
      <p:pic>
        <p:nvPicPr>
          <p:cNvPr id="2" name="Picture 2" descr="Yellow Split Peas, Matar Dal, मटर दाल, स्प्लिट पी ...">
            <a:extLst>
              <a:ext uri="{FF2B5EF4-FFF2-40B4-BE49-F238E27FC236}">
                <a16:creationId xmlns:a16="http://schemas.microsoft.com/office/drawing/2014/main" id="{1A74D7D2-5E73-4D69-A8F4-391E8BCFB9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9" t="13263" r="7769" b="11580"/>
          <a:stretch/>
        </p:blipFill>
        <p:spPr bwMode="auto">
          <a:xfrm>
            <a:off x="59172" y="1268760"/>
            <a:ext cx="1305353" cy="79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Image result for clipart lorry&quot;">
            <a:extLst>
              <a:ext uri="{FF2B5EF4-FFF2-40B4-BE49-F238E27FC236}">
                <a16:creationId xmlns:a16="http://schemas.microsoft.com/office/drawing/2014/main" id="{2753AB58-9C47-46B5-B134-3E4032C77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53076" y="1460487"/>
            <a:ext cx="621194" cy="439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mage result for clipart lorry&quot;">
            <a:extLst>
              <a:ext uri="{FF2B5EF4-FFF2-40B4-BE49-F238E27FC236}">
                <a16:creationId xmlns:a16="http://schemas.microsoft.com/office/drawing/2014/main" id="{3CD7539F-9AA9-4080-9F2F-CC91C4D03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98979" y="1441836"/>
            <a:ext cx="657844" cy="465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ontainer ship icon - Transparent PNG &amp; SVG vector file">
            <a:extLst>
              <a:ext uri="{FF2B5EF4-FFF2-40B4-BE49-F238E27FC236}">
                <a16:creationId xmlns:a16="http://schemas.microsoft.com/office/drawing/2014/main" id="{B73FA90D-EF5A-4D51-8DA4-74040C9431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4" t="33758" r="7181" b="30805"/>
          <a:stretch/>
        </p:blipFill>
        <p:spPr bwMode="auto">
          <a:xfrm>
            <a:off x="2709305" y="1331437"/>
            <a:ext cx="1446688" cy="58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Image result for clipart lorry&quot;">
            <a:extLst>
              <a:ext uri="{FF2B5EF4-FFF2-40B4-BE49-F238E27FC236}">
                <a16:creationId xmlns:a16="http://schemas.microsoft.com/office/drawing/2014/main" id="{5615B307-1292-4AFF-AEBC-FDEED8F0D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46032" y="1460487"/>
            <a:ext cx="621194" cy="439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ontainer ship icon - Transparent PNG &amp; SVG vector file">
            <a:extLst>
              <a:ext uri="{FF2B5EF4-FFF2-40B4-BE49-F238E27FC236}">
                <a16:creationId xmlns:a16="http://schemas.microsoft.com/office/drawing/2014/main" id="{85E270AA-AF2E-4CE4-9C15-0244135422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4" t="33758" r="7181" b="30805"/>
          <a:stretch/>
        </p:blipFill>
        <p:spPr bwMode="auto">
          <a:xfrm>
            <a:off x="8063790" y="1331437"/>
            <a:ext cx="1446688" cy="58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Image result for clipart lorry&quot;">
            <a:extLst>
              <a:ext uri="{FF2B5EF4-FFF2-40B4-BE49-F238E27FC236}">
                <a16:creationId xmlns:a16="http://schemas.microsoft.com/office/drawing/2014/main" id="{14A787D2-EF4B-4059-8B5A-9C472BFD71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17445" y="1498598"/>
            <a:ext cx="657844" cy="465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Organic Pea Protein Powder">
            <a:extLst>
              <a:ext uri="{FF2B5EF4-FFF2-40B4-BE49-F238E27FC236}">
                <a16:creationId xmlns:a16="http://schemas.microsoft.com/office/drawing/2014/main" id="{1CB8CA63-4C4C-4942-8CC1-F187B6E754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0" t="16004" r="19761" b="14385"/>
          <a:stretch/>
        </p:blipFill>
        <p:spPr bwMode="auto">
          <a:xfrm>
            <a:off x="11000586" y="1379935"/>
            <a:ext cx="1001414" cy="768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id="{D1BA64D8-A70B-449B-9063-33B281526F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1308"/>
              </p:ext>
            </p:extLst>
          </p:nvPr>
        </p:nvGraphicFramePr>
        <p:xfrm>
          <a:off x="38118" y="2348880"/>
          <a:ext cx="12106548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5172">
                  <a:extLst>
                    <a:ext uri="{9D8B030D-6E8A-4147-A177-3AD203B41FA5}">
                      <a16:colId xmlns:a16="http://schemas.microsoft.com/office/drawing/2014/main" val="3813632283"/>
                    </a:ext>
                  </a:extLst>
                </a:gridCol>
                <a:gridCol w="1345172">
                  <a:extLst>
                    <a:ext uri="{9D8B030D-6E8A-4147-A177-3AD203B41FA5}">
                      <a16:colId xmlns:a16="http://schemas.microsoft.com/office/drawing/2014/main" val="1465567170"/>
                    </a:ext>
                  </a:extLst>
                </a:gridCol>
                <a:gridCol w="1345172">
                  <a:extLst>
                    <a:ext uri="{9D8B030D-6E8A-4147-A177-3AD203B41FA5}">
                      <a16:colId xmlns:a16="http://schemas.microsoft.com/office/drawing/2014/main" val="4201200267"/>
                    </a:ext>
                  </a:extLst>
                </a:gridCol>
                <a:gridCol w="1345172">
                  <a:extLst>
                    <a:ext uri="{9D8B030D-6E8A-4147-A177-3AD203B41FA5}">
                      <a16:colId xmlns:a16="http://schemas.microsoft.com/office/drawing/2014/main" val="1718530844"/>
                    </a:ext>
                  </a:extLst>
                </a:gridCol>
                <a:gridCol w="1345172">
                  <a:extLst>
                    <a:ext uri="{9D8B030D-6E8A-4147-A177-3AD203B41FA5}">
                      <a16:colId xmlns:a16="http://schemas.microsoft.com/office/drawing/2014/main" val="1324493827"/>
                    </a:ext>
                  </a:extLst>
                </a:gridCol>
                <a:gridCol w="1345172">
                  <a:extLst>
                    <a:ext uri="{9D8B030D-6E8A-4147-A177-3AD203B41FA5}">
                      <a16:colId xmlns:a16="http://schemas.microsoft.com/office/drawing/2014/main" val="2095354637"/>
                    </a:ext>
                  </a:extLst>
                </a:gridCol>
                <a:gridCol w="1345172">
                  <a:extLst>
                    <a:ext uri="{9D8B030D-6E8A-4147-A177-3AD203B41FA5}">
                      <a16:colId xmlns:a16="http://schemas.microsoft.com/office/drawing/2014/main" val="1921535367"/>
                    </a:ext>
                  </a:extLst>
                </a:gridCol>
                <a:gridCol w="1345172">
                  <a:extLst>
                    <a:ext uri="{9D8B030D-6E8A-4147-A177-3AD203B41FA5}">
                      <a16:colId xmlns:a16="http://schemas.microsoft.com/office/drawing/2014/main" val="2294282741"/>
                    </a:ext>
                  </a:extLst>
                </a:gridCol>
                <a:gridCol w="1345172">
                  <a:extLst>
                    <a:ext uri="{9D8B030D-6E8A-4147-A177-3AD203B41FA5}">
                      <a16:colId xmlns:a16="http://schemas.microsoft.com/office/drawing/2014/main" val="2415250021"/>
                    </a:ext>
                  </a:extLst>
                </a:gridCol>
              </a:tblGrid>
              <a:tr h="956045">
                <a:tc rowSpan="3">
                  <a:txBody>
                    <a:bodyPr/>
                    <a:lstStyle/>
                    <a:p>
                      <a:pPr algn="ctr"/>
                      <a:r>
                        <a:rPr lang="en-GB" sz="1600" b="0" i="0" dirty="0">
                          <a:solidFill>
                            <a:schemeClr val="bg1"/>
                          </a:solidFill>
                          <a:latin typeface="Bariol" panose="02000506040000020003" pitchFamily="2" charset="0"/>
                          <a:cs typeface="Open Sans Light" panose="020B0306030504020204" pitchFamily="34" charset="0"/>
                        </a:rPr>
                        <a:t>Canadian Peas</a:t>
                      </a:r>
                    </a:p>
                    <a:p>
                      <a:pPr algn="ctr"/>
                      <a:endParaRPr lang="en-GB" sz="1600" b="0" i="0" dirty="0">
                        <a:solidFill>
                          <a:schemeClr val="bg1"/>
                        </a:solidFill>
                        <a:latin typeface="Bariol" panose="02000506040000020003" pitchFamily="2" charset="0"/>
                        <a:cs typeface="Open Sans Light" panose="020B0306030504020204" pitchFamily="34" charset="0"/>
                      </a:endParaRPr>
                    </a:p>
                    <a:p>
                      <a:pPr algn="ctr"/>
                      <a:r>
                        <a:rPr lang="en-GB" sz="1600" b="0" i="0" dirty="0">
                          <a:solidFill>
                            <a:schemeClr val="bg1"/>
                          </a:solidFill>
                          <a:latin typeface="Bariol" panose="02000506040000020003" pitchFamily="2" charset="0"/>
                          <a:cs typeface="Open Sans Light" panose="020B0306030504020204" pitchFamily="34" charset="0"/>
                        </a:rPr>
                        <a:t>$185/T</a:t>
                      </a: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204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i="0" dirty="0">
                          <a:solidFill>
                            <a:srgbClr val="00CC00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Yes</a:t>
                      </a: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i="0" dirty="0">
                          <a:solidFill>
                            <a:srgbClr val="FF0000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No</a:t>
                      </a: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i="0" dirty="0">
                          <a:solidFill>
                            <a:srgbClr val="FF0000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No</a:t>
                      </a: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i="0" dirty="0">
                          <a:solidFill>
                            <a:srgbClr val="00CC00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Yes</a:t>
                      </a: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i="0" dirty="0">
                          <a:solidFill>
                            <a:srgbClr val="00CC00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Yes</a:t>
                      </a: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2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i="0" dirty="0">
                          <a:solidFill>
                            <a:srgbClr val="00CC00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Yes</a:t>
                      </a: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i="0" dirty="0">
                          <a:solidFill>
                            <a:srgbClr val="00CC00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Yes</a:t>
                      </a: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i="0" u="sng" dirty="0">
                          <a:solidFill>
                            <a:schemeClr val="tx1"/>
                          </a:solidFill>
                          <a:latin typeface="Bariol" panose="02000506040000020003" pitchFamily="2" charset="0"/>
                          <a:cs typeface="Open Sans Light" panose="020B0306030504020204" pitchFamily="34" charset="0"/>
                        </a:rPr>
                        <a:t>N. America</a:t>
                      </a:r>
                    </a:p>
                    <a:p>
                      <a:pPr algn="ctr"/>
                      <a:r>
                        <a:rPr lang="en-GB" sz="1600" b="0" i="0" dirty="0">
                          <a:solidFill>
                            <a:schemeClr val="tx1"/>
                          </a:solidFill>
                          <a:latin typeface="Bariol" panose="02000506040000020003" pitchFamily="2" charset="0"/>
                          <a:cs typeface="Open Sans Light" panose="020B0306030504020204" pitchFamily="34" charset="0"/>
                        </a:rPr>
                        <a:t>Isolate 85%</a:t>
                      </a:r>
                    </a:p>
                    <a:p>
                      <a:pPr algn="ctr"/>
                      <a:r>
                        <a:rPr lang="en-GB" sz="1600" b="0" i="0" dirty="0" err="1">
                          <a:solidFill>
                            <a:schemeClr val="tx1"/>
                          </a:solidFill>
                          <a:latin typeface="Bariol" panose="02000506040000020003" pitchFamily="2" charset="0"/>
                          <a:cs typeface="Open Sans Light" panose="020B0306030504020204" pitchFamily="34" charset="0"/>
                        </a:rPr>
                        <a:t>Mintec</a:t>
                      </a:r>
                      <a:r>
                        <a:rPr lang="en-GB" sz="1600" b="0" i="0" dirty="0">
                          <a:solidFill>
                            <a:schemeClr val="tx1"/>
                          </a:solidFill>
                          <a:latin typeface="Bariol" panose="02000506040000020003" pitchFamily="2" charset="0"/>
                          <a:cs typeface="Open Sans Light" panose="020B0306030504020204" pitchFamily="34" charset="0"/>
                        </a:rPr>
                        <a:t> PIE1</a:t>
                      </a:r>
                    </a:p>
                    <a:p>
                      <a:pPr algn="ctr"/>
                      <a:r>
                        <a:rPr lang="en-GB" sz="1600" b="0" i="0" dirty="0">
                          <a:solidFill>
                            <a:schemeClr val="tx1"/>
                          </a:solidFill>
                          <a:latin typeface="Bariol" panose="02000506040000020003" pitchFamily="2" charset="0"/>
                          <a:cs typeface="Open Sans Light" panose="020B0306030504020204" pitchFamily="34" charset="0"/>
                        </a:rPr>
                        <a:t>$7,100/T</a:t>
                      </a: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2562436"/>
                  </a:ext>
                </a:extLst>
              </a:tr>
              <a:tr h="95604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i="0" dirty="0">
                          <a:solidFill>
                            <a:srgbClr val="00CC00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Yes</a:t>
                      </a: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i="0" dirty="0">
                          <a:solidFill>
                            <a:srgbClr val="00CC00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Yes</a:t>
                      </a: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i="0" dirty="0">
                          <a:solidFill>
                            <a:srgbClr val="00CC00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Yes</a:t>
                      </a: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i="0" dirty="0">
                          <a:solidFill>
                            <a:srgbClr val="00CC00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Yes</a:t>
                      </a: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i="0" dirty="0">
                          <a:solidFill>
                            <a:srgbClr val="00CC00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Yes</a:t>
                      </a: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i="0" dirty="0">
                          <a:solidFill>
                            <a:srgbClr val="FF0000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No</a:t>
                      </a: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i="0" dirty="0">
                          <a:solidFill>
                            <a:srgbClr val="00CC00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Yes</a:t>
                      </a: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i="0" u="sng" dirty="0">
                          <a:solidFill>
                            <a:schemeClr val="tx1"/>
                          </a:solidFill>
                          <a:latin typeface="Bariol" panose="02000506040000020003" pitchFamily="2" charset="0"/>
                          <a:cs typeface="Open Sans Light" panose="020B0306030504020204" pitchFamily="34" charset="0"/>
                        </a:rPr>
                        <a:t>Europe</a:t>
                      </a:r>
                    </a:p>
                    <a:p>
                      <a:pPr algn="ctr"/>
                      <a:r>
                        <a:rPr lang="en-GB" sz="1600" b="0" i="0" dirty="0">
                          <a:solidFill>
                            <a:schemeClr val="tx1"/>
                          </a:solidFill>
                          <a:latin typeface="Bariol" panose="02000506040000020003" pitchFamily="2" charset="0"/>
                          <a:cs typeface="Open Sans Light" panose="020B0306030504020204" pitchFamily="34" charset="0"/>
                        </a:rPr>
                        <a:t>Conc. 55%</a:t>
                      </a:r>
                    </a:p>
                    <a:p>
                      <a:pPr algn="ctr"/>
                      <a:r>
                        <a:rPr lang="en-GB" sz="1600" b="0" i="0" dirty="0" err="1">
                          <a:solidFill>
                            <a:schemeClr val="tx1"/>
                          </a:solidFill>
                          <a:latin typeface="Bariol" panose="02000506040000020003" pitchFamily="2" charset="0"/>
                          <a:cs typeface="Open Sans Light" panose="020B0306030504020204" pitchFamily="34" charset="0"/>
                        </a:rPr>
                        <a:t>Mintec</a:t>
                      </a:r>
                      <a:r>
                        <a:rPr lang="en-GB" sz="1600" b="0" i="0" dirty="0">
                          <a:solidFill>
                            <a:schemeClr val="tx1"/>
                          </a:solidFill>
                          <a:latin typeface="Bariol" panose="02000506040000020003" pitchFamily="2" charset="0"/>
                          <a:cs typeface="Open Sans Light" panose="020B0306030504020204" pitchFamily="34" charset="0"/>
                        </a:rPr>
                        <a:t> PCE1</a:t>
                      </a:r>
                    </a:p>
                    <a:p>
                      <a:pPr algn="ctr"/>
                      <a:r>
                        <a:rPr lang="en-GB" sz="1600" b="0" i="0" dirty="0">
                          <a:solidFill>
                            <a:schemeClr val="tx1"/>
                          </a:solidFill>
                          <a:latin typeface="Bariol" panose="02000506040000020003" pitchFamily="2" charset="0"/>
                          <a:cs typeface="Open Sans Light" panose="020B0306030504020204" pitchFamily="34" charset="0"/>
                        </a:rPr>
                        <a:t>$4,500/T</a:t>
                      </a: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7976929"/>
                  </a:ext>
                </a:extLst>
              </a:tr>
              <a:tr h="956045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i="0" dirty="0">
                          <a:solidFill>
                            <a:srgbClr val="00CC00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Yes</a:t>
                      </a: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i="0" dirty="0">
                          <a:solidFill>
                            <a:srgbClr val="00CC00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Yes</a:t>
                      </a: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i="0" dirty="0">
                          <a:solidFill>
                            <a:srgbClr val="00CC00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Yes</a:t>
                      </a: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i="0" dirty="0">
                          <a:solidFill>
                            <a:srgbClr val="00CC00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Yes</a:t>
                      </a: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i="0" dirty="0">
                          <a:solidFill>
                            <a:srgbClr val="00CC00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Yes</a:t>
                      </a: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i="0" dirty="0">
                          <a:solidFill>
                            <a:srgbClr val="00CC00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Yes</a:t>
                      </a: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0" i="0" dirty="0">
                          <a:solidFill>
                            <a:srgbClr val="00CC00"/>
                          </a:solidFill>
                          <a:latin typeface="Open Sans Light" panose="020B0306030504020204" pitchFamily="34" charset="0"/>
                          <a:cs typeface="Open Sans Light" panose="020B0306030504020204" pitchFamily="34" charset="0"/>
                        </a:rPr>
                        <a:t>Yes</a:t>
                      </a: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i="0" u="sng" dirty="0">
                          <a:solidFill>
                            <a:schemeClr val="tx1"/>
                          </a:solidFill>
                          <a:latin typeface="Bariol" panose="02000506040000020003" pitchFamily="2" charset="0"/>
                          <a:cs typeface="Open Sans Light" panose="020B0306030504020204" pitchFamily="34" charset="0"/>
                        </a:rPr>
                        <a:t>China</a:t>
                      </a:r>
                    </a:p>
                    <a:p>
                      <a:pPr algn="ctr"/>
                      <a:r>
                        <a:rPr lang="en-GB" sz="1600" b="0" i="0" dirty="0">
                          <a:solidFill>
                            <a:schemeClr val="tx1"/>
                          </a:solidFill>
                          <a:latin typeface="Bariol" panose="02000506040000020003" pitchFamily="2" charset="0"/>
                          <a:cs typeface="Open Sans Light" panose="020B0306030504020204" pitchFamily="34" charset="0"/>
                        </a:rPr>
                        <a:t>Isolate 85%</a:t>
                      </a:r>
                    </a:p>
                    <a:p>
                      <a:pPr algn="ctr"/>
                      <a:r>
                        <a:rPr lang="en-GB" sz="1600" b="0" i="0" dirty="0" err="1">
                          <a:solidFill>
                            <a:schemeClr val="tx1"/>
                          </a:solidFill>
                          <a:latin typeface="Bariol" panose="02000506040000020003" pitchFamily="2" charset="0"/>
                          <a:cs typeface="Open Sans Light" panose="020B0306030504020204" pitchFamily="34" charset="0"/>
                        </a:rPr>
                        <a:t>Mintec</a:t>
                      </a:r>
                      <a:r>
                        <a:rPr lang="en-GB" sz="1600" b="0" i="0" dirty="0">
                          <a:solidFill>
                            <a:schemeClr val="tx1"/>
                          </a:solidFill>
                          <a:latin typeface="Bariol" panose="02000506040000020003" pitchFamily="2" charset="0"/>
                          <a:cs typeface="Open Sans Light" panose="020B0306030504020204" pitchFamily="34" charset="0"/>
                        </a:rPr>
                        <a:t> 5G91</a:t>
                      </a:r>
                    </a:p>
                    <a:p>
                      <a:pPr algn="ctr"/>
                      <a:r>
                        <a:rPr lang="en-GB" sz="1600" b="0" i="0" dirty="0">
                          <a:solidFill>
                            <a:schemeClr val="tx1"/>
                          </a:solidFill>
                          <a:latin typeface="Bariol" panose="02000506040000020003" pitchFamily="2" charset="0"/>
                          <a:cs typeface="Open Sans Light" panose="020B0306030504020204" pitchFamily="34" charset="0"/>
                        </a:rPr>
                        <a:t>$3,400/T</a:t>
                      </a:r>
                    </a:p>
                  </a:txBody>
                  <a:tcPr anchor="ctr" anchorCtr="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4957981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70F9717F-FF96-1C46-A7C2-2A87AD8FEF66}"/>
              </a:ext>
            </a:extLst>
          </p:cNvPr>
          <p:cNvSpPr/>
          <p:nvPr/>
        </p:nvSpPr>
        <p:spPr>
          <a:xfrm>
            <a:off x="5587058" y="1296853"/>
            <a:ext cx="1157014" cy="85202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6B9670F-D989-8648-91E2-95281DA318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81056" y="1348229"/>
            <a:ext cx="7620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5331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C1796D4-8720-4225-BF67-1CCF25727915}"/>
              </a:ext>
            </a:extLst>
          </p:cNvPr>
          <p:cNvSpPr/>
          <p:nvPr/>
        </p:nvSpPr>
        <p:spPr>
          <a:xfrm>
            <a:off x="10776520" y="6093296"/>
            <a:ext cx="1368152" cy="764704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E4C8E62-9EC5-4546-936C-A326B5DE8101}"/>
              </a:ext>
            </a:extLst>
          </p:cNvPr>
          <p:cNvCxnSpPr>
            <a:cxnSpLocks/>
          </p:cNvCxnSpPr>
          <p:nvPr/>
        </p:nvCxnSpPr>
        <p:spPr>
          <a:xfrm flipV="1">
            <a:off x="1343472" y="3861047"/>
            <a:ext cx="7200800" cy="2"/>
          </a:xfrm>
          <a:prstGeom prst="straightConnector1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148675" y="107340"/>
            <a:ext cx="6995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Value Chain Mapping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E8E0CE-31EA-4ADA-9F65-9AEEB649ECC7}"/>
              </a:ext>
            </a:extLst>
          </p:cNvPr>
          <p:cNvSpPr txBox="1"/>
          <p:nvPr/>
        </p:nvSpPr>
        <p:spPr>
          <a:xfrm>
            <a:off x="479376" y="694437"/>
            <a:ext cx="10940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When we’re modelling ingredients costs it’s insightful to create a process flow with an input and an output.  Be careful not to lose any tons from start to finish!</a:t>
            </a:r>
          </a:p>
        </p:txBody>
      </p:sp>
      <p:pic>
        <p:nvPicPr>
          <p:cNvPr id="2" name="Picture 2" descr="Yellow Split Peas, Matar Dal, मटर दाल, स्प्लिट पी ...">
            <a:extLst>
              <a:ext uri="{FF2B5EF4-FFF2-40B4-BE49-F238E27FC236}">
                <a16:creationId xmlns:a16="http://schemas.microsoft.com/office/drawing/2014/main" id="{1A74D7D2-5E73-4D69-A8F4-391E8BCFB9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9" t="13263" r="7769" b="11580"/>
          <a:stretch/>
        </p:blipFill>
        <p:spPr bwMode="auto">
          <a:xfrm>
            <a:off x="572520" y="2993081"/>
            <a:ext cx="2859184" cy="1735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Production, Industrial, Industry, Factory Icon - Transparent Icon ...">
            <a:extLst>
              <a:ext uri="{FF2B5EF4-FFF2-40B4-BE49-F238E27FC236}">
                <a16:creationId xmlns:a16="http://schemas.microsoft.com/office/drawing/2014/main" id="{D6B76F8A-9AC3-472C-93BB-2E00372746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18" t="4907" r="28455"/>
          <a:stretch/>
        </p:blipFill>
        <p:spPr bwMode="auto">
          <a:xfrm>
            <a:off x="4727848" y="2299425"/>
            <a:ext cx="2592288" cy="2880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Organic Pea Protein Powder | vitalundfitmit100, 12,95 €">
            <a:extLst>
              <a:ext uri="{FF2B5EF4-FFF2-40B4-BE49-F238E27FC236}">
                <a16:creationId xmlns:a16="http://schemas.microsoft.com/office/drawing/2014/main" id="{BB65E050-9A57-41FE-882B-96A228797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9060" y="1956353"/>
            <a:ext cx="2545532" cy="2545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0FC6222-3BB6-4138-8061-2B57952E31DF}"/>
              </a:ext>
            </a:extLst>
          </p:cNvPr>
          <p:cNvSpPr/>
          <p:nvPr/>
        </p:nvSpPr>
        <p:spPr>
          <a:xfrm>
            <a:off x="170924" y="1516918"/>
            <a:ext cx="3764836" cy="369331"/>
          </a:xfrm>
          <a:prstGeom prst="roundRect">
            <a:avLst>
              <a:gd name="adj" fmla="val 7279"/>
            </a:avLst>
          </a:prstGeom>
          <a:solidFill>
            <a:srgbClr val="012045"/>
          </a:solidFill>
          <a:ln w="6350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Input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D87A90D-F8D5-4598-8DC8-CAF32503C641}"/>
              </a:ext>
            </a:extLst>
          </p:cNvPr>
          <p:cNvSpPr/>
          <p:nvPr/>
        </p:nvSpPr>
        <p:spPr>
          <a:xfrm>
            <a:off x="4223821" y="1516918"/>
            <a:ext cx="3764836" cy="369331"/>
          </a:xfrm>
          <a:prstGeom prst="roundRect">
            <a:avLst>
              <a:gd name="adj" fmla="val 7279"/>
            </a:avLst>
          </a:prstGeom>
          <a:solidFill>
            <a:srgbClr val="012045"/>
          </a:solidFill>
          <a:ln w="6350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Conversion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21912B6-457E-4976-8C2F-D36AB6478729}"/>
              </a:ext>
            </a:extLst>
          </p:cNvPr>
          <p:cNvSpPr/>
          <p:nvPr/>
        </p:nvSpPr>
        <p:spPr>
          <a:xfrm>
            <a:off x="8276718" y="1516918"/>
            <a:ext cx="3764836" cy="369331"/>
          </a:xfrm>
          <a:prstGeom prst="roundRect">
            <a:avLst>
              <a:gd name="adj" fmla="val 7279"/>
            </a:avLst>
          </a:prstGeom>
          <a:solidFill>
            <a:srgbClr val="012045"/>
          </a:solidFill>
          <a:ln w="6350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Output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D9CE5E-53B5-425E-BB2E-C885D3290240}"/>
              </a:ext>
            </a:extLst>
          </p:cNvPr>
          <p:cNvSpPr txBox="1"/>
          <p:nvPr/>
        </p:nvSpPr>
        <p:spPr>
          <a:xfrm>
            <a:off x="695400" y="4797152"/>
            <a:ext cx="2859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Open Sans Light" panose="020B0306030504020204" pitchFamily="34" charset="0"/>
                <a:cs typeface="Open Sans Light" panose="020B0306030504020204" pitchFamily="34" charset="0"/>
              </a:rPr>
              <a:t>1T of unprocessed peas</a:t>
            </a:r>
          </a:p>
          <a:p>
            <a:pPr algn="ctr"/>
            <a:endParaRPr lang="en-GB" sz="1600" dirty="0">
              <a:latin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r>
              <a:rPr lang="en-GB" sz="1600" dirty="0">
                <a:solidFill>
                  <a:srgbClr val="FF3399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USD 185/T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15AB508-4BB9-C34B-BBDE-47EFADEFE5AE}"/>
              </a:ext>
            </a:extLst>
          </p:cNvPr>
          <p:cNvGrpSpPr/>
          <p:nvPr/>
        </p:nvGrpSpPr>
        <p:grpSpPr>
          <a:xfrm>
            <a:off x="8772337" y="4136577"/>
            <a:ext cx="2773597" cy="2086334"/>
            <a:chOff x="8472264" y="4258034"/>
            <a:chExt cx="3205645" cy="241132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DD71A12-EEF4-411F-8CC5-3848FF7CDC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472264" y="4258034"/>
              <a:ext cx="3205645" cy="2411326"/>
            </a:xfrm>
            <a:prstGeom prst="rect">
              <a:avLst/>
            </a:prstGeom>
          </p:spPr>
        </p:pic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1F095248-03B8-4D34-AC4C-0DDB753BDEFD}"/>
                </a:ext>
              </a:extLst>
            </p:cNvPr>
            <p:cNvSpPr/>
            <p:nvPr/>
          </p:nvSpPr>
          <p:spPr>
            <a:xfrm>
              <a:off x="8544272" y="4683719"/>
              <a:ext cx="3075208" cy="329457"/>
            </a:xfrm>
            <a:prstGeom prst="roundRect">
              <a:avLst/>
            </a:prstGeom>
            <a:noFill/>
            <a:ln w="28575">
              <a:solidFill>
                <a:srgbClr val="00CC00"/>
              </a:solidFill>
            </a:ln>
            <a:effectLst>
              <a:glow rad="127000">
                <a:schemeClr val="bg1">
                  <a:lumMod val="50000"/>
                  <a:alpha val="2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3005389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359BD0F-8A5C-4F5B-821D-9442A54930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8760"/>
            <a:ext cx="12192000" cy="47105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63891" y="107340"/>
            <a:ext cx="1680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Value Streams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0FDCA9F-1988-41A7-B3AC-D88962FD13A6}"/>
              </a:ext>
            </a:extLst>
          </p:cNvPr>
          <p:cNvSpPr/>
          <p:nvPr/>
        </p:nvSpPr>
        <p:spPr>
          <a:xfrm>
            <a:off x="8400256" y="5517233"/>
            <a:ext cx="3744416" cy="46207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825164-B0D1-48AB-8E85-3D4D80194900}"/>
              </a:ext>
            </a:extLst>
          </p:cNvPr>
          <p:cNvSpPr txBox="1"/>
          <p:nvPr/>
        </p:nvSpPr>
        <p:spPr>
          <a:xfrm>
            <a:off x="3359696" y="5991583"/>
            <a:ext cx="6138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>
                <a:solidFill>
                  <a:srgbClr val="00CC00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Now compare against the USD 185/T  for the raw material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0BC2618-6D42-4923-8714-304307E672C1}"/>
              </a:ext>
            </a:extLst>
          </p:cNvPr>
          <p:cNvSpPr/>
          <p:nvPr/>
        </p:nvSpPr>
        <p:spPr>
          <a:xfrm rot="544860">
            <a:off x="9650424" y="5914704"/>
            <a:ext cx="790703" cy="351239"/>
          </a:xfrm>
          <a:custGeom>
            <a:avLst/>
            <a:gdLst>
              <a:gd name="connsiteX0" fmla="*/ 654627 w 725709"/>
              <a:gd name="connsiteY0" fmla="*/ 0 h 613064"/>
              <a:gd name="connsiteX1" fmla="*/ 665018 w 725709"/>
              <a:gd name="connsiteY1" fmla="*/ 394854 h 613064"/>
              <a:gd name="connsiteX2" fmla="*/ 0 w 725709"/>
              <a:gd name="connsiteY2" fmla="*/ 613064 h 613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5709" h="613064">
                <a:moveTo>
                  <a:pt x="654627" y="0"/>
                </a:moveTo>
                <a:cubicBezTo>
                  <a:pt x="714375" y="146338"/>
                  <a:pt x="774123" y="292677"/>
                  <a:pt x="665018" y="394854"/>
                </a:cubicBezTo>
                <a:cubicBezTo>
                  <a:pt x="555913" y="497031"/>
                  <a:pt x="277956" y="555047"/>
                  <a:pt x="0" y="613064"/>
                </a:cubicBezTo>
              </a:path>
            </a:pathLst>
          </a:custGeom>
          <a:noFill/>
          <a:ln w="28575">
            <a:solidFill>
              <a:srgbClr val="00CC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96A65E-5563-4101-9305-A253576E3A17}"/>
              </a:ext>
            </a:extLst>
          </p:cNvPr>
          <p:cNvSpPr txBox="1"/>
          <p:nvPr/>
        </p:nvSpPr>
        <p:spPr>
          <a:xfrm>
            <a:off x="479376" y="576694"/>
            <a:ext cx="5333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Let’s do the sales value model for China: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558844C-B01B-480B-A606-81384EAADBA6}"/>
              </a:ext>
            </a:extLst>
          </p:cNvPr>
          <p:cNvSpPr/>
          <p:nvPr/>
        </p:nvSpPr>
        <p:spPr>
          <a:xfrm>
            <a:off x="8040216" y="2492896"/>
            <a:ext cx="1008112" cy="504056"/>
          </a:xfrm>
          <a:prstGeom prst="roundRect">
            <a:avLst/>
          </a:prstGeom>
          <a:noFill/>
          <a:ln w="38100">
            <a:solidFill>
              <a:srgbClr val="009EE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D3843EA-3302-460D-B2A4-378EF76A4CE8}"/>
              </a:ext>
            </a:extLst>
          </p:cNvPr>
          <p:cNvSpPr/>
          <p:nvPr/>
        </p:nvSpPr>
        <p:spPr>
          <a:xfrm>
            <a:off x="8040216" y="3067658"/>
            <a:ext cx="1008112" cy="504056"/>
          </a:xfrm>
          <a:prstGeom prst="roundRect">
            <a:avLst/>
          </a:prstGeom>
          <a:noFill/>
          <a:ln w="38100">
            <a:solidFill>
              <a:srgbClr val="009EE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5ADFD80-74ED-4F5F-946D-F0BD9A39F688}"/>
              </a:ext>
            </a:extLst>
          </p:cNvPr>
          <p:cNvSpPr/>
          <p:nvPr/>
        </p:nvSpPr>
        <p:spPr>
          <a:xfrm>
            <a:off x="7896200" y="1268760"/>
            <a:ext cx="288032" cy="1205899"/>
          </a:xfrm>
          <a:custGeom>
            <a:avLst/>
            <a:gdLst>
              <a:gd name="connsiteX0" fmla="*/ 226142 w 226142"/>
              <a:gd name="connsiteY0" fmla="*/ 1012723 h 1012723"/>
              <a:gd name="connsiteX1" fmla="*/ 78658 w 226142"/>
              <a:gd name="connsiteY1" fmla="*/ 835742 h 1012723"/>
              <a:gd name="connsiteX2" fmla="*/ 0 w 226142"/>
              <a:gd name="connsiteY2" fmla="*/ 0 h 1012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6142" h="1012723">
                <a:moveTo>
                  <a:pt x="226142" y="1012723"/>
                </a:moveTo>
                <a:cubicBezTo>
                  <a:pt x="171245" y="1008626"/>
                  <a:pt x="116348" y="1004529"/>
                  <a:pt x="78658" y="835742"/>
                </a:cubicBezTo>
                <a:cubicBezTo>
                  <a:pt x="40968" y="666955"/>
                  <a:pt x="20484" y="333477"/>
                  <a:pt x="0" y="0"/>
                </a:cubicBezTo>
              </a:path>
            </a:pathLst>
          </a:custGeom>
          <a:noFill/>
          <a:ln w="28575">
            <a:solidFill>
              <a:srgbClr val="009EE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67C325B-F647-4DDD-BC94-0D78B41BBFB2}"/>
              </a:ext>
            </a:extLst>
          </p:cNvPr>
          <p:cNvSpPr/>
          <p:nvPr/>
        </p:nvSpPr>
        <p:spPr>
          <a:xfrm>
            <a:off x="9035845" y="1533832"/>
            <a:ext cx="1068468" cy="1691227"/>
          </a:xfrm>
          <a:custGeom>
            <a:avLst/>
            <a:gdLst>
              <a:gd name="connsiteX0" fmla="*/ 0 w 1068468"/>
              <a:gd name="connsiteY0" fmla="*/ 1671484 h 1691227"/>
              <a:gd name="connsiteX1" fmla="*/ 924232 w 1068468"/>
              <a:gd name="connsiteY1" fmla="*/ 1455174 h 1691227"/>
              <a:gd name="connsiteX2" fmla="*/ 1052052 w 1068468"/>
              <a:gd name="connsiteY2" fmla="*/ 0 h 1691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68468" h="1691227">
                <a:moveTo>
                  <a:pt x="0" y="1671484"/>
                </a:moveTo>
                <a:cubicBezTo>
                  <a:pt x="374445" y="1702619"/>
                  <a:pt x="748890" y="1733755"/>
                  <a:pt x="924232" y="1455174"/>
                </a:cubicBezTo>
                <a:cubicBezTo>
                  <a:pt x="1099574" y="1176593"/>
                  <a:pt x="1075813" y="588296"/>
                  <a:pt x="1052052" y="0"/>
                </a:cubicBezTo>
              </a:path>
            </a:pathLst>
          </a:custGeom>
          <a:noFill/>
          <a:ln w="28575">
            <a:solidFill>
              <a:srgbClr val="009EE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5F7368B-2983-4AAF-9AAF-805178FA8471}"/>
              </a:ext>
            </a:extLst>
          </p:cNvPr>
          <p:cNvSpPr txBox="1"/>
          <p:nvPr/>
        </p:nvSpPr>
        <p:spPr>
          <a:xfrm>
            <a:off x="6794350" y="614740"/>
            <a:ext cx="2203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9EE2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Chinese Pea Isolate</a:t>
            </a:r>
          </a:p>
          <a:p>
            <a:r>
              <a:rPr lang="en-GB" dirty="0" err="1">
                <a:solidFill>
                  <a:srgbClr val="009EE2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Mintec</a:t>
            </a:r>
            <a:r>
              <a:rPr lang="en-GB" dirty="0">
                <a:solidFill>
                  <a:srgbClr val="009EE2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 5G91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88E6B4-9FF0-46D1-BA83-54F08E757263}"/>
              </a:ext>
            </a:extLst>
          </p:cNvPr>
          <p:cNvSpPr txBox="1"/>
          <p:nvPr/>
        </p:nvSpPr>
        <p:spPr>
          <a:xfrm>
            <a:off x="8976320" y="614740"/>
            <a:ext cx="3216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9EE2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Chinese Starch - </a:t>
            </a:r>
            <a:r>
              <a:rPr lang="en-GB" dirty="0" err="1">
                <a:solidFill>
                  <a:srgbClr val="009EE2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Mintec</a:t>
            </a:r>
            <a:r>
              <a:rPr lang="en-GB" dirty="0">
                <a:solidFill>
                  <a:srgbClr val="009EE2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 RA68</a:t>
            </a:r>
          </a:p>
          <a:p>
            <a:r>
              <a:rPr lang="en-GB" dirty="0">
                <a:solidFill>
                  <a:srgbClr val="009EE2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Euro. Starch – </a:t>
            </a:r>
            <a:r>
              <a:rPr lang="en-GB" dirty="0" err="1">
                <a:solidFill>
                  <a:srgbClr val="009EE2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Mintec</a:t>
            </a:r>
            <a:r>
              <a:rPr lang="en-GB" dirty="0">
                <a:solidFill>
                  <a:srgbClr val="009EE2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 LQ37</a:t>
            </a:r>
          </a:p>
        </p:txBody>
      </p:sp>
    </p:spTree>
    <p:extLst>
      <p:ext uri="{BB962C8B-B14F-4D97-AF65-F5344CB8AC3E}">
        <p14:creationId xmlns:p14="http://schemas.microsoft.com/office/powerpoint/2010/main" val="18384370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8675" y="107340"/>
            <a:ext cx="6995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Should Cost Model - China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E8E0CE-31EA-4ADA-9F65-9AEEB649ECC7}"/>
              </a:ext>
            </a:extLst>
          </p:cNvPr>
          <p:cNvSpPr txBox="1"/>
          <p:nvPr/>
        </p:nvSpPr>
        <p:spPr>
          <a:xfrm>
            <a:off x="839416" y="415516"/>
            <a:ext cx="10950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As before, we have to do some estimating: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6A9B3E-2375-4EF8-A405-A853535A9B7B}"/>
              </a:ext>
            </a:extLst>
          </p:cNvPr>
          <p:cNvSpPr/>
          <p:nvPr/>
        </p:nvSpPr>
        <p:spPr>
          <a:xfrm>
            <a:off x="10848528" y="6165304"/>
            <a:ext cx="1343472" cy="6926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170A42-78D3-4873-A423-F4924AA00D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6087" y="764704"/>
            <a:ext cx="6219825" cy="54864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DABE8F1-61F0-4F55-B812-31B4FF3E6C30}"/>
              </a:ext>
            </a:extLst>
          </p:cNvPr>
          <p:cNvSpPr/>
          <p:nvPr/>
        </p:nvSpPr>
        <p:spPr>
          <a:xfrm>
            <a:off x="7320136" y="723692"/>
            <a:ext cx="1996171" cy="5486400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DD37724-19BA-483D-8C6F-B57A0D2CBDA1}"/>
              </a:ext>
            </a:extLst>
          </p:cNvPr>
          <p:cNvSpPr/>
          <p:nvPr/>
        </p:nvSpPr>
        <p:spPr>
          <a:xfrm>
            <a:off x="5591942" y="1844824"/>
            <a:ext cx="1728193" cy="288032"/>
          </a:xfrm>
          <a:prstGeom prst="roundRect">
            <a:avLst/>
          </a:prstGeom>
          <a:noFill/>
          <a:ln w="38100">
            <a:solidFill>
              <a:srgbClr val="009EE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2916EB-44E1-4B46-A9D7-92B31DA1A982}"/>
              </a:ext>
            </a:extLst>
          </p:cNvPr>
          <p:cNvSpPr txBox="1"/>
          <p:nvPr/>
        </p:nvSpPr>
        <p:spPr>
          <a:xfrm>
            <a:off x="7608168" y="1772816"/>
            <a:ext cx="2878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>
                <a:latin typeface="Open Sans Light" panose="020B0306030504020204" pitchFamily="34" charset="0"/>
                <a:cs typeface="Open Sans Light" panose="020B0306030504020204" pitchFamily="34" charset="0"/>
              </a:rPr>
              <a:t>Mintec</a:t>
            </a:r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 Code XS56</a:t>
            </a:r>
          </a:p>
        </p:txBody>
      </p:sp>
    </p:spTree>
    <p:extLst>
      <p:ext uri="{BB962C8B-B14F-4D97-AF65-F5344CB8AC3E}">
        <p14:creationId xmlns:p14="http://schemas.microsoft.com/office/powerpoint/2010/main" val="26155563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8675" y="107340"/>
            <a:ext cx="6995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Should Cost Model - China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E8E0CE-31EA-4ADA-9F65-9AEEB649ECC7}"/>
              </a:ext>
            </a:extLst>
          </p:cNvPr>
          <p:cNvSpPr txBox="1"/>
          <p:nvPr/>
        </p:nvSpPr>
        <p:spPr>
          <a:xfrm>
            <a:off x="335360" y="467380"/>
            <a:ext cx="10950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A really good check is to multiply through by the total supplier/factory output: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6A9B3E-2375-4EF8-A405-A853535A9B7B}"/>
              </a:ext>
            </a:extLst>
          </p:cNvPr>
          <p:cNvSpPr/>
          <p:nvPr/>
        </p:nvSpPr>
        <p:spPr>
          <a:xfrm>
            <a:off x="10848528" y="6165304"/>
            <a:ext cx="1343472" cy="6926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98C60FF-F1AE-479B-A72C-0EEFCCF76D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6087" y="894928"/>
            <a:ext cx="6219825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6188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C333F3D-BC6D-41D2-9ED1-BBEB0E756E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585" y="1156809"/>
            <a:ext cx="6219825" cy="5486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48675" y="107340"/>
            <a:ext cx="6995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Should Cost Model – Linked back to </a:t>
            </a:r>
            <a:r>
              <a:rPr lang="en-GB" dirty="0" err="1">
                <a:latin typeface="Open Sans Light" panose="020B0306030504020204" pitchFamily="34" charset="0"/>
                <a:cs typeface="Open Sans Light" panose="020B0306030504020204" pitchFamily="34" charset="0"/>
              </a:rPr>
              <a:t>Mintec</a:t>
            </a:r>
            <a:endParaRPr lang="en-GB" dirty="0"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E8E0CE-31EA-4ADA-9F65-9AEEB649ECC7}"/>
              </a:ext>
            </a:extLst>
          </p:cNvPr>
          <p:cNvSpPr txBox="1"/>
          <p:nvPr/>
        </p:nvSpPr>
        <p:spPr>
          <a:xfrm>
            <a:off x="695400" y="755412"/>
            <a:ext cx="10950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You can now feed your estimates back into </a:t>
            </a:r>
            <a:r>
              <a:rPr lang="en-GB" dirty="0" err="1">
                <a:latin typeface="Open Sans Light" panose="020B0306030504020204" pitchFamily="34" charset="0"/>
                <a:cs typeface="Open Sans Light" panose="020B0306030504020204" pitchFamily="34" charset="0"/>
              </a:rPr>
              <a:t>Mintec</a:t>
            </a:r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 for your complete model by origin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16A9B3E-2375-4EF8-A405-A853535A9B7B}"/>
              </a:ext>
            </a:extLst>
          </p:cNvPr>
          <p:cNvSpPr/>
          <p:nvPr/>
        </p:nvSpPr>
        <p:spPr>
          <a:xfrm>
            <a:off x="10848528" y="6165304"/>
            <a:ext cx="1343472" cy="6926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7CF3D3C-FCA8-465B-B152-BB0DE3585CD1}"/>
              </a:ext>
            </a:extLst>
          </p:cNvPr>
          <p:cNvSpPr/>
          <p:nvPr/>
        </p:nvSpPr>
        <p:spPr>
          <a:xfrm>
            <a:off x="623392" y="2492896"/>
            <a:ext cx="4248472" cy="2448272"/>
          </a:xfrm>
          <a:prstGeom prst="roundRect">
            <a:avLst>
              <a:gd name="adj" fmla="val 1755"/>
            </a:avLst>
          </a:prstGeom>
          <a:noFill/>
          <a:ln w="38100">
            <a:solidFill>
              <a:srgbClr val="0000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65A44BB6-F582-4595-8660-5FF46B2A46A5}"/>
              </a:ext>
            </a:extLst>
          </p:cNvPr>
          <p:cNvSpPr/>
          <p:nvPr/>
        </p:nvSpPr>
        <p:spPr>
          <a:xfrm>
            <a:off x="6928793" y="3532747"/>
            <a:ext cx="454077" cy="360040"/>
          </a:xfrm>
          <a:prstGeom prst="rightArrow">
            <a:avLst/>
          </a:prstGeom>
          <a:solidFill>
            <a:srgbClr val="0000FF"/>
          </a:solidFill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C169C07-4C38-4D7A-861A-A9EB5C2A59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22" t="12201" r="80648" b="43700"/>
          <a:stretch/>
        </p:blipFill>
        <p:spPr>
          <a:xfrm>
            <a:off x="7548024" y="1988840"/>
            <a:ext cx="2061236" cy="344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6728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8675" y="107340"/>
            <a:ext cx="6995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Should Cost Model – All origins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E8E0CE-31EA-4ADA-9F65-9AEEB649ECC7}"/>
              </a:ext>
            </a:extLst>
          </p:cNvPr>
          <p:cNvSpPr txBox="1"/>
          <p:nvPr/>
        </p:nvSpPr>
        <p:spPr>
          <a:xfrm>
            <a:off x="1193845" y="620688"/>
            <a:ext cx="10950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You can now use the same method for other origins….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15F14DD-B13D-4DC1-A286-ED07F9D950F7}"/>
              </a:ext>
            </a:extLst>
          </p:cNvPr>
          <p:cNvCxnSpPr>
            <a:cxnSpLocks/>
          </p:cNvCxnSpPr>
          <p:nvPr/>
        </p:nvCxnSpPr>
        <p:spPr>
          <a:xfrm flipV="1">
            <a:off x="6627193" y="2924944"/>
            <a:ext cx="908967" cy="16188"/>
          </a:xfrm>
          <a:prstGeom prst="straightConnector1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Flag of the United States - Wikipedia">
            <a:extLst>
              <a:ext uri="{FF2B5EF4-FFF2-40B4-BE49-F238E27FC236}">
                <a16:creationId xmlns:a16="http://schemas.microsoft.com/office/drawing/2014/main" id="{07E97454-343F-4CC7-BC0F-50A4E0432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387" y="2132856"/>
            <a:ext cx="2952750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B1CC029-3FA8-4145-96A6-EA2996665FCB}"/>
              </a:ext>
            </a:extLst>
          </p:cNvPr>
          <p:cNvCxnSpPr>
            <a:cxnSpLocks/>
          </p:cNvCxnSpPr>
          <p:nvPr/>
        </p:nvCxnSpPr>
        <p:spPr>
          <a:xfrm flipV="1">
            <a:off x="6600056" y="4869160"/>
            <a:ext cx="908967" cy="16188"/>
          </a:xfrm>
          <a:prstGeom prst="straightConnector1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Large EU FLag | Giant European Union Flag | The Flag Shop">
            <a:extLst>
              <a:ext uri="{FF2B5EF4-FFF2-40B4-BE49-F238E27FC236}">
                <a16:creationId xmlns:a16="http://schemas.microsoft.com/office/drawing/2014/main" id="{3785FCAE-0AC9-4B75-8203-212646E97C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00" b="18500"/>
          <a:stretch/>
        </p:blipFill>
        <p:spPr bwMode="auto">
          <a:xfrm>
            <a:off x="7928387" y="3928113"/>
            <a:ext cx="2952750" cy="1860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55F147D-F319-486A-8A07-76A528D709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254" y="1134036"/>
            <a:ext cx="6219825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3447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76045C-6AA0-467F-9876-4C87AA20D0C3}"/>
              </a:ext>
            </a:extLst>
          </p:cNvPr>
          <p:cNvSpPr txBox="1"/>
          <p:nvPr/>
        </p:nvSpPr>
        <p:spPr>
          <a:xfrm>
            <a:off x="8476167" y="107340"/>
            <a:ext cx="3668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Should Cost Model - Value Levers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7D8833A-0D31-4AE0-8D37-0E55FCA246ED}"/>
              </a:ext>
            </a:extLst>
          </p:cNvPr>
          <p:cNvSpPr txBox="1">
            <a:spLocks/>
          </p:cNvSpPr>
          <p:nvPr/>
        </p:nvSpPr>
        <p:spPr>
          <a:xfrm>
            <a:off x="1170993" y="620688"/>
            <a:ext cx="9965567" cy="37906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>
                <a:latin typeface="Open Sans Light" panose="020B0306030504020204" pitchFamily="34" charset="0"/>
                <a:cs typeface="Open Sans Light" panose="020B0306030504020204" pitchFamily="34" charset="0"/>
              </a:rPr>
              <a:t>Different elements of the cost model should be checked and challenged in different ways:</a:t>
            </a:r>
          </a:p>
          <a:p>
            <a:pPr marL="0" indent="0">
              <a:buNone/>
            </a:pPr>
            <a:endParaRPr lang="en-GB" sz="1800" dirty="0">
              <a:latin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0" indent="0">
              <a:buNone/>
            </a:pPr>
            <a:endParaRPr lang="en-GB" sz="1800" dirty="0"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F0700BD-5F13-4B5E-9502-56009C59AE59}"/>
              </a:ext>
            </a:extLst>
          </p:cNvPr>
          <p:cNvCxnSpPr>
            <a:cxnSpLocks/>
          </p:cNvCxnSpPr>
          <p:nvPr/>
        </p:nvCxnSpPr>
        <p:spPr>
          <a:xfrm>
            <a:off x="2002935" y="6237312"/>
            <a:ext cx="2304256" cy="0"/>
          </a:xfrm>
          <a:prstGeom prst="line">
            <a:avLst/>
          </a:prstGeom>
          <a:ln w="44450">
            <a:solidFill>
              <a:schemeClr val="bg1">
                <a:lumMod val="50000"/>
              </a:schemeClr>
            </a:solidFill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7EBDCA-0536-434E-A180-65E03558AAA1}"/>
              </a:ext>
            </a:extLst>
          </p:cNvPr>
          <p:cNvCxnSpPr>
            <a:cxnSpLocks/>
          </p:cNvCxnSpPr>
          <p:nvPr/>
        </p:nvCxnSpPr>
        <p:spPr>
          <a:xfrm>
            <a:off x="2002936" y="2951436"/>
            <a:ext cx="2304256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ash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BC1BEEE-0E9E-481E-BF2E-5305A8D76A00}"/>
              </a:ext>
            </a:extLst>
          </p:cNvPr>
          <p:cNvCxnSpPr>
            <a:cxnSpLocks/>
          </p:cNvCxnSpPr>
          <p:nvPr/>
        </p:nvCxnSpPr>
        <p:spPr>
          <a:xfrm>
            <a:off x="2002936" y="2546242"/>
            <a:ext cx="2304256" cy="0"/>
          </a:xfrm>
          <a:prstGeom prst="line">
            <a:avLst/>
          </a:prstGeom>
          <a:ln w="44450">
            <a:solidFill>
              <a:schemeClr val="bg1">
                <a:lumMod val="50000"/>
              </a:schemeClr>
            </a:solidFill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4C34D22-D578-49BB-8DC2-CE8D80567408}"/>
              </a:ext>
            </a:extLst>
          </p:cNvPr>
          <p:cNvCxnSpPr>
            <a:cxnSpLocks/>
          </p:cNvCxnSpPr>
          <p:nvPr/>
        </p:nvCxnSpPr>
        <p:spPr>
          <a:xfrm>
            <a:off x="2002936" y="1412776"/>
            <a:ext cx="2304256" cy="0"/>
          </a:xfrm>
          <a:prstGeom prst="line">
            <a:avLst/>
          </a:prstGeom>
          <a:ln w="44450">
            <a:solidFill>
              <a:schemeClr val="bg1">
                <a:lumMod val="50000"/>
              </a:schemeClr>
            </a:solidFill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800D5CC0-1EE8-4A11-BE4D-42695BAC3AD7}"/>
              </a:ext>
            </a:extLst>
          </p:cNvPr>
          <p:cNvSpPr/>
          <p:nvPr/>
        </p:nvSpPr>
        <p:spPr>
          <a:xfrm>
            <a:off x="2290967" y="3779150"/>
            <a:ext cx="1728192" cy="2458162"/>
          </a:xfrm>
          <a:prstGeom prst="rect">
            <a:avLst/>
          </a:prstGeom>
          <a:solidFill>
            <a:schemeClr val="bg2">
              <a:lumMod val="25000"/>
            </a:schemeClr>
          </a:solidFill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True Cost</a:t>
            </a:r>
          </a:p>
          <a:p>
            <a:pPr algn="ctr"/>
            <a:endParaRPr lang="en-GB" dirty="0">
              <a:solidFill>
                <a:schemeClr val="bg1"/>
              </a:solidFill>
              <a:latin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/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Materials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Processing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Packaging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O/H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Logistics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etc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5D85638-4079-4216-8BAF-59297F5904CB}"/>
              </a:ext>
            </a:extLst>
          </p:cNvPr>
          <p:cNvSpPr/>
          <p:nvPr/>
        </p:nvSpPr>
        <p:spPr>
          <a:xfrm>
            <a:off x="2290967" y="2988558"/>
            <a:ext cx="1728192" cy="762798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700" dirty="0">
                <a:solidFill>
                  <a:schemeClr val="tx1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Partly Discretionary</a:t>
            </a:r>
          </a:p>
          <a:p>
            <a:pPr algn="ctr"/>
            <a:r>
              <a:rPr lang="en-GB" sz="1600" dirty="0">
                <a:solidFill>
                  <a:schemeClr val="tx1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(‘Semi True’)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8EDBB83-AB34-4BF3-90B8-888FF495EAC8}"/>
              </a:ext>
            </a:extLst>
          </p:cNvPr>
          <p:cNvSpPr/>
          <p:nvPr/>
        </p:nvSpPr>
        <p:spPr>
          <a:xfrm>
            <a:off x="2290967" y="2585602"/>
            <a:ext cx="1728192" cy="32871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Hidden Profit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4E7CCB-CF62-4F0E-A5AF-CD0BABFDB98B}"/>
              </a:ext>
            </a:extLst>
          </p:cNvPr>
          <p:cNvSpPr/>
          <p:nvPr/>
        </p:nvSpPr>
        <p:spPr>
          <a:xfrm>
            <a:off x="2290967" y="1449899"/>
            <a:ext cx="1728192" cy="105698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True Profit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62C66E04-155F-4E08-9474-9F9E6D856756}"/>
              </a:ext>
            </a:extLst>
          </p:cNvPr>
          <p:cNvSpPr txBox="1">
            <a:spLocks/>
          </p:cNvSpPr>
          <p:nvPr/>
        </p:nvSpPr>
        <p:spPr>
          <a:xfrm>
            <a:off x="1472982" y="6004337"/>
            <a:ext cx="576064" cy="31855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>
                <a:latin typeface="Open Sans Light" panose="020B0306030504020204" pitchFamily="34" charset="0"/>
                <a:cs typeface="Open Sans Light" panose="020B0306030504020204" pitchFamily="34" charset="0"/>
              </a:rPr>
              <a:t>0%</a:t>
            </a:r>
          </a:p>
          <a:p>
            <a:pPr marL="0" indent="0">
              <a:buNone/>
            </a:pPr>
            <a:endParaRPr lang="en-GB" sz="1800" dirty="0">
              <a:latin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0" indent="0">
              <a:buNone/>
            </a:pPr>
            <a:endParaRPr lang="en-GB" sz="1800" dirty="0"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2D1BC70B-189B-47A1-BB77-27851B83A147}"/>
              </a:ext>
            </a:extLst>
          </p:cNvPr>
          <p:cNvSpPr txBox="1">
            <a:spLocks/>
          </p:cNvSpPr>
          <p:nvPr/>
        </p:nvSpPr>
        <p:spPr>
          <a:xfrm>
            <a:off x="1271464" y="1221565"/>
            <a:ext cx="970788" cy="37906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>
                <a:latin typeface="Open Sans Light" panose="020B0306030504020204" pitchFamily="34" charset="0"/>
                <a:cs typeface="Open Sans Light" panose="020B0306030504020204" pitchFamily="34" charset="0"/>
              </a:rPr>
              <a:t>100%</a:t>
            </a:r>
          </a:p>
          <a:p>
            <a:pPr marL="0" indent="0">
              <a:buNone/>
            </a:pPr>
            <a:endParaRPr lang="en-GB" sz="1800" dirty="0">
              <a:latin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0" indent="0">
              <a:buNone/>
            </a:pPr>
            <a:endParaRPr lang="en-GB" sz="1800" dirty="0">
              <a:latin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6B68205-6C4C-4FC8-913F-DA310F981A24}"/>
              </a:ext>
            </a:extLst>
          </p:cNvPr>
          <p:cNvCxnSpPr>
            <a:cxnSpLocks/>
          </p:cNvCxnSpPr>
          <p:nvPr/>
        </p:nvCxnSpPr>
        <p:spPr>
          <a:xfrm>
            <a:off x="4235184" y="4941168"/>
            <a:ext cx="1368152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92CA13C-B3BB-4A82-BD9D-1A7327992D95}"/>
              </a:ext>
            </a:extLst>
          </p:cNvPr>
          <p:cNvSpPr txBox="1"/>
          <p:nvPr/>
        </p:nvSpPr>
        <p:spPr>
          <a:xfrm>
            <a:off x="5712666" y="4444104"/>
            <a:ext cx="6287990" cy="1345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7" indent="-285757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latin typeface="Open Sans Light" panose="020B0306030504020204" pitchFamily="34" charset="0"/>
                <a:cs typeface="Open Sans Light" panose="020B0306030504020204" pitchFamily="34" charset="0"/>
              </a:rPr>
              <a:t>Supply chain optimisation with the supplier</a:t>
            </a:r>
          </a:p>
          <a:p>
            <a:pPr marL="285757" indent="-285757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latin typeface="Open Sans Light" panose="020B0306030504020204" pitchFamily="34" charset="0"/>
                <a:cs typeface="Open Sans Light" panose="020B0306030504020204" pitchFamily="34" charset="0"/>
              </a:rPr>
              <a:t>Consider origin, supplier, supply chain</a:t>
            </a:r>
          </a:p>
          <a:p>
            <a:pPr marL="285757" indent="-285757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latin typeface="Open Sans Light" panose="020B0306030504020204" pitchFamily="34" charset="0"/>
                <a:cs typeface="Open Sans Light" panose="020B0306030504020204" pitchFamily="34" charset="0"/>
              </a:rPr>
              <a:t>Specification review (varieties, processing, packaging)</a:t>
            </a:r>
          </a:p>
          <a:p>
            <a:pPr marL="285757" indent="-285757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latin typeface="Open Sans Light" panose="020B0306030504020204" pitchFamily="34" charset="0"/>
                <a:cs typeface="Open Sans Light" panose="020B0306030504020204" pitchFamily="34" charset="0"/>
              </a:rPr>
              <a:t>Clear roadmap/project plan throughout contract duration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989B103-3ED7-49CF-A68E-A3AA056D4CD8}"/>
              </a:ext>
            </a:extLst>
          </p:cNvPr>
          <p:cNvSpPr txBox="1"/>
          <p:nvPr/>
        </p:nvSpPr>
        <p:spPr>
          <a:xfrm>
            <a:off x="5694009" y="3127197"/>
            <a:ext cx="5010507" cy="1021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7" indent="-285757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latin typeface="Open Sans Light" panose="020B0306030504020204" pitchFamily="34" charset="0"/>
                <a:cs typeface="Open Sans Light" panose="020B0306030504020204" pitchFamily="34" charset="0"/>
              </a:rPr>
              <a:t>Flag/agree before the contract</a:t>
            </a:r>
          </a:p>
          <a:p>
            <a:pPr marL="285757" indent="-285757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latin typeface="Open Sans Light" panose="020B0306030504020204" pitchFamily="34" charset="0"/>
                <a:cs typeface="Open Sans Light" panose="020B0306030504020204" pitchFamily="34" charset="0"/>
              </a:rPr>
              <a:t>Mechanism to cope with fluctuation</a:t>
            </a:r>
          </a:p>
          <a:p>
            <a:pPr marL="285757" indent="-285757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latin typeface="Open Sans Light" panose="020B0306030504020204" pitchFamily="34" charset="0"/>
                <a:cs typeface="Open Sans Light" panose="020B0306030504020204" pitchFamily="34" charset="0"/>
              </a:rPr>
              <a:t>Review fluctuations 1-4X pa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8EC839D-FDD3-4934-8044-19D60B8E0FD8}"/>
              </a:ext>
            </a:extLst>
          </p:cNvPr>
          <p:cNvCxnSpPr>
            <a:cxnSpLocks/>
          </p:cNvCxnSpPr>
          <p:nvPr/>
        </p:nvCxnSpPr>
        <p:spPr>
          <a:xfrm>
            <a:off x="4223316" y="3369957"/>
            <a:ext cx="1368152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059473E9-FDA2-4802-A02F-21D9F0D088FB}"/>
              </a:ext>
            </a:extLst>
          </p:cNvPr>
          <p:cNvSpPr txBox="1"/>
          <p:nvPr/>
        </p:nvSpPr>
        <p:spPr>
          <a:xfrm>
            <a:off x="5712666" y="2564908"/>
            <a:ext cx="53363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7" indent="-285757">
              <a:buFont typeface="Arial" panose="020B0604020202020204" pitchFamily="34" charset="0"/>
              <a:buChar char="•"/>
            </a:pPr>
            <a:r>
              <a:rPr lang="en-GB" sz="1400" dirty="0">
                <a:latin typeface="Open Sans Light" panose="020B0306030504020204" pitchFamily="34" charset="0"/>
                <a:cs typeface="Open Sans Light" panose="020B0306030504020204" pitchFamily="34" charset="0"/>
              </a:rPr>
              <a:t>Remove before making the contract/supply starts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B25F58F-4DBD-4AB5-9C89-1C2106DB31A2}"/>
              </a:ext>
            </a:extLst>
          </p:cNvPr>
          <p:cNvCxnSpPr>
            <a:cxnSpLocks/>
          </p:cNvCxnSpPr>
          <p:nvPr/>
        </p:nvCxnSpPr>
        <p:spPr>
          <a:xfrm>
            <a:off x="4223316" y="2708920"/>
            <a:ext cx="1368152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EFA6A30-7F26-4319-9F82-B18F5AAD3F9F}"/>
              </a:ext>
            </a:extLst>
          </p:cNvPr>
          <p:cNvCxnSpPr>
            <a:cxnSpLocks/>
          </p:cNvCxnSpPr>
          <p:nvPr/>
        </p:nvCxnSpPr>
        <p:spPr>
          <a:xfrm>
            <a:off x="4253846" y="1916832"/>
            <a:ext cx="1368152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97FB4965-65E5-40A6-9A0B-51BD8BE0BAA9}"/>
              </a:ext>
            </a:extLst>
          </p:cNvPr>
          <p:cNvSpPr txBox="1"/>
          <p:nvPr/>
        </p:nvSpPr>
        <p:spPr>
          <a:xfrm>
            <a:off x="5712666" y="980728"/>
            <a:ext cx="5336334" cy="1345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7" indent="-285757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latin typeface="Open Sans Light" panose="020B0306030504020204" pitchFamily="34" charset="0"/>
                <a:cs typeface="Open Sans Light" panose="020B0306030504020204" pitchFamily="34" charset="0"/>
              </a:rPr>
              <a:t>Challenge the profit if unreasonably high</a:t>
            </a:r>
          </a:p>
          <a:p>
            <a:pPr marL="285757" indent="-285757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latin typeface="Open Sans Light" panose="020B0306030504020204" pitchFamily="34" charset="0"/>
                <a:cs typeface="Open Sans Light" panose="020B0306030504020204" pitchFamily="34" charset="0"/>
              </a:rPr>
              <a:t>Agree the ‘fair’ level before the contract/supply starts</a:t>
            </a:r>
          </a:p>
          <a:p>
            <a:pPr marL="285757" indent="-285757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latin typeface="Open Sans Light" panose="020B0306030504020204" pitchFamily="34" charset="0"/>
                <a:cs typeface="Open Sans Light" panose="020B0306030504020204" pitchFamily="34" charset="0"/>
              </a:rPr>
              <a:t>Weave the SLA into the contract</a:t>
            </a:r>
          </a:p>
          <a:p>
            <a:pPr marL="285757" indent="-285757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latin typeface="Open Sans Light" panose="020B0306030504020204" pitchFamily="34" charset="0"/>
                <a:cs typeface="Open Sans Light" panose="020B0306030504020204" pitchFamily="34" charset="0"/>
              </a:rPr>
              <a:t>Check supplier performance periodically</a:t>
            </a:r>
          </a:p>
        </p:txBody>
      </p:sp>
    </p:spTree>
    <p:extLst>
      <p:ext uri="{BB962C8B-B14F-4D97-AF65-F5344CB8AC3E}">
        <p14:creationId xmlns:p14="http://schemas.microsoft.com/office/powerpoint/2010/main" val="2635896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896D2CA-8B9B-0A49-8065-B4EADB7F7DF3}"/>
              </a:ext>
            </a:extLst>
          </p:cNvPr>
          <p:cNvSpPr/>
          <p:nvPr/>
        </p:nvSpPr>
        <p:spPr>
          <a:xfrm>
            <a:off x="0" y="1340768"/>
            <a:ext cx="12192000" cy="5040560"/>
          </a:xfrm>
          <a:prstGeom prst="rect">
            <a:avLst/>
          </a:prstGeom>
          <a:solidFill>
            <a:srgbClr val="F5F5F5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794B11E-A3A2-3E45-B117-92FD33E5F8F1}"/>
              </a:ext>
            </a:extLst>
          </p:cNvPr>
          <p:cNvSpPr/>
          <p:nvPr/>
        </p:nvSpPr>
        <p:spPr>
          <a:xfrm>
            <a:off x="695400" y="2332391"/>
            <a:ext cx="3240775" cy="3768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en-GB" sz="1400" b="1" dirty="0">
                <a:solidFill>
                  <a:srgbClr val="012045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Introduction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12045"/>
                </a:solidFill>
                <a:latin typeface="Open Sans Light" panose="020B0306030504020204" pitchFamily="34" charset="0"/>
              </a:rPr>
              <a:t>What is cost modelling?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12045"/>
                </a:solidFill>
                <a:latin typeface="Open Sans Light" panose="020B0306030504020204" pitchFamily="34" charset="0"/>
              </a:rPr>
              <a:t>When to use cost modelling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12045"/>
                </a:solidFill>
                <a:latin typeface="Open Sans Light" panose="020B0306030504020204" pitchFamily="34" charset="0"/>
              </a:rPr>
              <a:t>Selecting the right cost model</a:t>
            </a:r>
          </a:p>
          <a:p>
            <a:pPr>
              <a:lnSpc>
                <a:spcPct val="250000"/>
              </a:lnSpc>
            </a:pPr>
            <a:r>
              <a:rPr lang="en-GB" sz="1400" b="1" dirty="0">
                <a:solidFill>
                  <a:srgbClr val="012045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Case Study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12045"/>
                </a:solidFill>
                <a:latin typeface="Open Sans Light" panose="020B0306030504020204" pitchFamily="34" charset="0"/>
              </a:rPr>
              <a:t>Optimising a recipe cost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012045"/>
                </a:solidFill>
                <a:latin typeface="Open Sans Light" panose="020B0306030504020204" pitchFamily="34" charset="0"/>
              </a:rPr>
              <a:t>Optimising specific material costs</a:t>
            </a:r>
            <a:endParaRPr lang="en-GB" sz="1400" dirty="0">
              <a:solidFill>
                <a:srgbClr val="012045"/>
              </a:solidFill>
              <a:effectLst/>
              <a:latin typeface="Open Sans Light" panose="020B0306030504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B18ECE-508D-604C-9329-FB957C6E1F8C}"/>
              </a:ext>
            </a:extLst>
          </p:cNvPr>
          <p:cNvSpPr txBox="1"/>
          <p:nvPr/>
        </p:nvSpPr>
        <p:spPr>
          <a:xfrm>
            <a:off x="695400" y="1717536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9EE2"/>
                </a:solidFill>
                <a:latin typeface="Bariol" panose="02000506040000020003" pitchFamily="2" charset="0"/>
                <a:ea typeface="Open Sans Light" panose="020B0306030504020204" pitchFamily="34" charset="0"/>
                <a:cs typeface="Open Sans Light" panose="020B0306030504020204" pitchFamily="34" charset="0"/>
              </a:rPr>
              <a:t>Agenda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DC3F3C4-E91C-2F47-AC2C-82614BC4D857}"/>
              </a:ext>
            </a:extLst>
          </p:cNvPr>
          <p:cNvSpPr txBox="1"/>
          <p:nvPr/>
        </p:nvSpPr>
        <p:spPr>
          <a:xfrm>
            <a:off x="695400" y="433176"/>
            <a:ext cx="108845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Maximising value from cost modelling</a:t>
            </a:r>
          </a:p>
        </p:txBody>
      </p:sp>
    </p:spTree>
    <p:extLst>
      <p:ext uri="{BB962C8B-B14F-4D97-AF65-F5344CB8AC3E}">
        <p14:creationId xmlns:p14="http://schemas.microsoft.com/office/powerpoint/2010/main" val="35597711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48675" y="107340"/>
            <a:ext cx="6995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Wrap Up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E8E0CE-31EA-4ADA-9F65-9AEEB649ECC7}"/>
              </a:ext>
            </a:extLst>
          </p:cNvPr>
          <p:cNvSpPr txBox="1"/>
          <p:nvPr/>
        </p:nvSpPr>
        <p:spPr>
          <a:xfrm>
            <a:off x="551384" y="813192"/>
            <a:ext cx="11161240" cy="4992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In summary, my top tips are: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Start with the outputs you want &gt; algorithm &gt; then inputs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Use Mintec Analytics for excellent up-to-date data 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Don’t be afraid to estimate when you need to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Be the detective – piece together the story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Draw pictures and diagrams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Don’t lose any kilograms throughout your model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Multiply through cost/T by total quantities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There are often great wins you can obtain before needing to challenge a supplier’s profit</a:t>
            </a:r>
          </a:p>
        </p:txBody>
      </p:sp>
    </p:spTree>
    <p:extLst>
      <p:ext uri="{BB962C8B-B14F-4D97-AF65-F5344CB8AC3E}">
        <p14:creationId xmlns:p14="http://schemas.microsoft.com/office/powerpoint/2010/main" val="1642845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5070" y="264100"/>
            <a:ext cx="95770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Questions?</a:t>
            </a:r>
          </a:p>
          <a:p>
            <a:pPr algn="ctr"/>
            <a:r>
              <a:rPr lang="en-GB" sz="60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Let’s have a chat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DA88B7-AAD0-4791-B7B4-26D7E9C8D05B}"/>
              </a:ext>
            </a:extLst>
          </p:cNvPr>
          <p:cNvSpPr txBox="1"/>
          <p:nvPr/>
        </p:nvSpPr>
        <p:spPr>
          <a:xfrm>
            <a:off x="5148675" y="107340"/>
            <a:ext cx="6995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Wrap Up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4763552-F3F0-FB4F-ACF3-47EC915097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3165" y="1730057"/>
            <a:ext cx="330200" cy="419100"/>
          </a:xfrm>
          <a:prstGeom prst="rect">
            <a:avLst/>
          </a:prstGeom>
        </p:spPr>
      </p:pic>
      <p:pic>
        <p:nvPicPr>
          <p:cNvPr id="32" name="Picture 31" descr="A picture containing drawing&#10;&#10;Description automatically generated">
            <a:extLst>
              <a:ext uri="{FF2B5EF4-FFF2-40B4-BE49-F238E27FC236}">
                <a16:creationId xmlns:a16="http://schemas.microsoft.com/office/drawing/2014/main" id="{DD1D87D8-1390-7E44-9477-BCA2C09686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24" y="5141277"/>
            <a:ext cx="2048054" cy="1024027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E458BB-5982-8D43-B903-C8D4E4F0C9A9}"/>
              </a:ext>
            </a:extLst>
          </p:cNvPr>
          <p:cNvSpPr/>
          <p:nvPr/>
        </p:nvSpPr>
        <p:spPr>
          <a:xfrm>
            <a:off x="2275693" y="5164362"/>
            <a:ext cx="3305237" cy="100014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947CEEA-01C0-814C-8EDB-DAE7DB886AD9}"/>
              </a:ext>
            </a:extLst>
          </p:cNvPr>
          <p:cNvSpPr/>
          <p:nvPr/>
        </p:nvSpPr>
        <p:spPr>
          <a:xfrm>
            <a:off x="7991471" y="5164362"/>
            <a:ext cx="3793161" cy="1000148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F55BDC1A-030B-024A-BB01-0DB482044615}"/>
              </a:ext>
            </a:extLst>
          </p:cNvPr>
          <p:cNvSpPr txBox="1">
            <a:spLocks/>
          </p:cNvSpPr>
          <p:nvPr/>
        </p:nvSpPr>
        <p:spPr>
          <a:xfrm>
            <a:off x="2780064" y="5254099"/>
            <a:ext cx="1947862" cy="338137"/>
          </a:xfrm>
          <a:prstGeom prst="rect">
            <a:avLst/>
          </a:prstGeom>
        </p:spPr>
        <p:txBody>
          <a:bodyPr>
            <a:noAutofit/>
          </a:bodyPr>
          <a:lstStyle>
            <a:lvl1pPr marL="342908" indent="-342908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69" indent="-285757" algn="l" defTabSz="91442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solidFill>
                  <a:srgbClr val="009EE2"/>
                </a:solidFill>
                <a:latin typeface="Bariol" panose="02000506040000020003" pitchFamily="2" charset="0"/>
              </a:rPr>
              <a:t>+44(0) 1628 642 482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FE3052D3-B669-7049-924B-E62F9B5C88D8}"/>
              </a:ext>
            </a:extLst>
          </p:cNvPr>
          <p:cNvSpPr txBox="1">
            <a:spLocks/>
          </p:cNvSpPr>
          <p:nvPr/>
        </p:nvSpPr>
        <p:spPr>
          <a:xfrm>
            <a:off x="2753216" y="5742131"/>
            <a:ext cx="2342019" cy="338137"/>
          </a:xfrm>
          <a:prstGeom prst="rect">
            <a:avLst/>
          </a:prstGeom>
        </p:spPr>
        <p:txBody>
          <a:bodyPr>
            <a:noAutofit/>
          </a:bodyPr>
          <a:lstStyle>
            <a:lvl1pPr marL="342908" indent="-342908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69" indent="-285757" algn="l" defTabSz="91442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 err="1">
                <a:solidFill>
                  <a:srgbClr val="009EE2"/>
                </a:solidFill>
                <a:latin typeface="Bariol" panose="02000506040000020003" pitchFamily="2" charset="0"/>
              </a:rPr>
              <a:t>sales@mintecglobal.com</a:t>
            </a:r>
            <a:endParaRPr lang="en-US" sz="1600" dirty="0">
              <a:solidFill>
                <a:srgbClr val="009EE2"/>
              </a:solidFill>
              <a:latin typeface="Bariol" panose="02000506040000020003" pitchFamily="2" charset="0"/>
            </a:endParaRPr>
          </a:p>
        </p:txBody>
      </p:sp>
      <p:pic>
        <p:nvPicPr>
          <p:cNvPr id="26" name="Picture Placeholder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8910F46B-2BB9-AD45-AA01-AAC270E7636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604" b="-11604"/>
          <a:stretch/>
        </p:blipFill>
        <p:spPr>
          <a:xfrm>
            <a:off x="8161826" y="5254993"/>
            <a:ext cx="275550" cy="339496"/>
          </a:xfrm>
          <a:prstGeom prst="rect">
            <a:avLst/>
          </a:prstGeom>
          <a:noFill/>
        </p:spPr>
      </p:pic>
      <p:pic>
        <p:nvPicPr>
          <p:cNvPr id="27" name="Picture Placeholder 12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C55C369B-A623-EC46-9A1F-FE8D320C0DA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843" b="-9843"/>
          <a:stretch/>
        </p:blipFill>
        <p:spPr>
          <a:xfrm>
            <a:off x="8161826" y="5726134"/>
            <a:ext cx="275550" cy="339496"/>
          </a:xfrm>
          <a:prstGeom prst="rect">
            <a:avLst/>
          </a:prstGeom>
          <a:noFill/>
        </p:spPr>
      </p:pic>
      <p:sp>
        <p:nvSpPr>
          <p:cNvPr id="28" name="Text Placeholder 1">
            <a:extLst>
              <a:ext uri="{FF2B5EF4-FFF2-40B4-BE49-F238E27FC236}">
                <a16:creationId xmlns:a16="http://schemas.microsoft.com/office/drawing/2014/main" id="{F0D58D92-BEED-5240-9FBB-8688225D2C8A}"/>
              </a:ext>
            </a:extLst>
          </p:cNvPr>
          <p:cNvSpPr txBox="1">
            <a:spLocks/>
          </p:cNvSpPr>
          <p:nvPr/>
        </p:nvSpPr>
        <p:spPr>
          <a:xfrm>
            <a:off x="8544272" y="5254099"/>
            <a:ext cx="1947862" cy="338137"/>
          </a:xfrm>
          <a:prstGeom prst="rect">
            <a:avLst/>
          </a:prstGeom>
        </p:spPr>
        <p:txBody>
          <a:bodyPr>
            <a:noAutofit/>
          </a:bodyPr>
          <a:lstStyle>
            <a:lvl1pPr marL="342908" indent="-342908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69" indent="-285757" algn="l" defTabSz="91442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solidFill>
                  <a:srgbClr val="009EE2"/>
                </a:solidFill>
                <a:latin typeface="Bariol" panose="02000506040000020003" pitchFamily="2" charset="0"/>
              </a:rPr>
              <a:t>+44(0) 7967 372 378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B5ACE38D-8FCD-054C-970A-90633B7A9AA5}"/>
              </a:ext>
            </a:extLst>
          </p:cNvPr>
          <p:cNvSpPr txBox="1">
            <a:spLocks/>
          </p:cNvSpPr>
          <p:nvPr/>
        </p:nvSpPr>
        <p:spPr>
          <a:xfrm>
            <a:off x="8544272" y="5742131"/>
            <a:ext cx="3150104" cy="338137"/>
          </a:xfrm>
          <a:prstGeom prst="rect">
            <a:avLst/>
          </a:prstGeom>
        </p:spPr>
        <p:txBody>
          <a:bodyPr>
            <a:noAutofit/>
          </a:bodyPr>
          <a:lstStyle>
            <a:lvl1pPr marL="342908" indent="-342908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69" indent="-285757" algn="l" defTabSz="91442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4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6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7" indent="-228606" algn="l" defTabSz="9144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 err="1">
                <a:solidFill>
                  <a:srgbClr val="009EE2"/>
                </a:solidFill>
                <a:latin typeface="Bariol" panose="02000506040000020003" pitchFamily="2" charset="0"/>
              </a:rPr>
              <a:t>frost@procurementadventurer.com</a:t>
            </a:r>
            <a:endParaRPr lang="en-US" sz="1600" dirty="0">
              <a:solidFill>
                <a:srgbClr val="009EE2"/>
              </a:solidFill>
              <a:latin typeface="Bariol" panose="02000506040000020003" pitchFamily="2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06D3C6A1-CB99-2442-99FA-F1E66B5E37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5316" y="5220441"/>
            <a:ext cx="2048054" cy="910410"/>
          </a:xfrm>
          <a:prstGeom prst="rect">
            <a:avLst/>
          </a:prstGeom>
        </p:spPr>
      </p:pic>
      <p:pic>
        <p:nvPicPr>
          <p:cNvPr id="33" name="Picture Placeholder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6659C3EF-087C-5A41-89CD-7E5A7383FBB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604" b="-11604"/>
          <a:stretch/>
        </p:blipFill>
        <p:spPr>
          <a:xfrm>
            <a:off x="2477667" y="5254993"/>
            <a:ext cx="275550" cy="339496"/>
          </a:xfrm>
          <a:prstGeom prst="rect">
            <a:avLst/>
          </a:prstGeom>
          <a:noFill/>
        </p:spPr>
      </p:pic>
      <p:pic>
        <p:nvPicPr>
          <p:cNvPr id="34" name="Picture Placeholder 12" descr="A picture containing object, clock&#10;&#10;Description automatically generated">
            <a:extLst>
              <a:ext uri="{FF2B5EF4-FFF2-40B4-BE49-F238E27FC236}">
                <a16:creationId xmlns:a16="http://schemas.microsoft.com/office/drawing/2014/main" id="{DDEF5AEB-A1A7-D146-82C0-27028C37C69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843" b="-9843"/>
          <a:stretch/>
        </p:blipFill>
        <p:spPr>
          <a:xfrm>
            <a:off x="2477667" y="5726134"/>
            <a:ext cx="275550" cy="339496"/>
          </a:xfrm>
          <a:prstGeom prst="rect">
            <a:avLst/>
          </a:prstGeom>
          <a:noFill/>
        </p:spPr>
      </p:pic>
      <p:pic>
        <p:nvPicPr>
          <p:cNvPr id="3" name="Picture 2" descr="A person sitting on a bench in front of a tree&#10;&#10;Description automatically generated">
            <a:extLst>
              <a:ext uri="{FF2B5EF4-FFF2-40B4-BE49-F238E27FC236}">
                <a16:creationId xmlns:a16="http://schemas.microsoft.com/office/drawing/2014/main" id="{A5361DCD-ABBC-44F2-9962-22BF275EFC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1470" y="2214634"/>
            <a:ext cx="3793161" cy="28414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7C12D5-74D9-452E-BDCD-30FEE143DD09}"/>
              </a:ext>
            </a:extLst>
          </p:cNvPr>
          <p:cNvSpPr txBox="1"/>
          <p:nvPr/>
        </p:nvSpPr>
        <p:spPr>
          <a:xfrm>
            <a:off x="767408" y="2483398"/>
            <a:ext cx="578130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000" dirty="0">
                <a:solidFill>
                  <a:srgbClr val="FF3399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Please insert a picture of James C</a:t>
            </a:r>
          </a:p>
          <a:p>
            <a:pPr algn="ctr"/>
            <a:r>
              <a:rPr lang="en-GB" sz="3000" dirty="0">
                <a:solidFill>
                  <a:srgbClr val="FF3399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It’s really important to feel approachable…otherwise it looks like we are hiding behind a presentation!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EFB4FB-A682-483C-BDE1-C06D9584E258}"/>
              </a:ext>
            </a:extLst>
          </p:cNvPr>
          <p:cNvSpPr/>
          <p:nvPr/>
        </p:nvSpPr>
        <p:spPr>
          <a:xfrm>
            <a:off x="960439" y="6627549"/>
            <a:ext cx="672497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The training material is Copyright © 2020 Frost Procurement Adventurer Ltd. The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Mintec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related data is copyright </a:t>
            </a:r>
            <a:r>
              <a:rPr lang="en-US" sz="1000" dirty="0" err="1">
                <a:solidFill>
                  <a:schemeClr val="bg1">
                    <a:lumMod val="50000"/>
                  </a:schemeClr>
                </a:solidFill>
              </a:rPr>
              <a:t>Mintec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 Ltd 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396922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FD7C4F7-0877-4B5B-92BB-07D349A4F892}"/>
              </a:ext>
            </a:extLst>
          </p:cNvPr>
          <p:cNvSpPr txBox="1"/>
          <p:nvPr/>
        </p:nvSpPr>
        <p:spPr>
          <a:xfrm>
            <a:off x="9523441" y="107340"/>
            <a:ext cx="2621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What is cost modelling?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FE6798-34D8-4945-9430-1937D650A58A}"/>
              </a:ext>
            </a:extLst>
          </p:cNvPr>
          <p:cNvSpPr txBox="1"/>
          <p:nvPr/>
        </p:nvSpPr>
        <p:spPr>
          <a:xfrm>
            <a:off x="716741" y="444800"/>
            <a:ext cx="102971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A simple description of cost modelling is:</a:t>
            </a:r>
          </a:p>
        </p:txBody>
      </p:sp>
      <p:pic>
        <p:nvPicPr>
          <p:cNvPr id="1026" name="Picture 2" descr="High tech electronic circuit board Royalty Free Vector Image">
            <a:extLst>
              <a:ext uri="{FF2B5EF4-FFF2-40B4-BE49-F238E27FC236}">
                <a16:creationId xmlns:a16="http://schemas.microsoft.com/office/drawing/2014/main" id="{25EB3F3F-4EFA-4714-9C60-93A55E96E6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2208"/>
                    </a14:imgEffect>
                    <a14:imgEffect>
                      <a14:saturation sat="9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502"/>
          <a:stretch/>
        </p:blipFill>
        <p:spPr bwMode="auto">
          <a:xfrm>
            <a:off x="4289661" y="1412776"/>
            <a:ext cx="3065171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766229F-22C4-44B7-9FFB-BACA17CC8AAC}"/>
              </a:ext>
            </a:extLst>
          </p:cNvPr>
          <p:cNvSpPr/>
          <p:nvPr/>
        </p:nvSpPr>
        <p:spPr>
          <a:xfrm>
            <a:off x="4145645" y="1268760"/>
            <a:ext cx="3318507" cy="3456384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  <a:effectLst>
            <a:glow rad="127000">
              <a:schemeClr val="bg1">
                <a:lumMod val="50000"/>
                <a:alpha val="2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5F1B4B78-DA52-4144-949D-2876B9DE6973}"/>
              </a:ext>
            </a:extLst>
          </p:cNvPr>
          <p:cNvSpPr/>
          <p:nvPr/>
        </p:nvSpPr>
        <p:spPr>
          <a:xfrm>
            <a:off x="1903984" y="2636912"/>
            <a:ext cx="1965907" cy="1015663"/>
          </a:xfrm>
          <a:prstGeom prst="rightArrow">
            <a:avLst/>
          </a:prstGeom>
          <a:solidFill>
            <a:srgbClr val="012045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00" dirty="0">
                <a:solidFill>
                  <a:schemeClr val="bg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Input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9AE22F4F-FCDB-467F-837C-1629EB495EA4}"/>
              </a:ext>
            </a:extLst>
          </p:cNvPr>
          <p:cNvSpPr/>
          <p:nvPr/>
        </p:nvSpPr>
        <p:spPr>
          <a:xfrm>
            <a:off x="7746046" y="2564904"/>
            <a:ext cx="1878346" cy="1015663"/>
          </a:xfrm>
          <a:prstGeom prst="rightArrow">
            <a:avLst/>
          </a:prstGeom>
          <a:solidFill>
            <a:srgbClr val="012045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00" dirty="0">
                <a:solidFill>
                  <a:schemeClr val="bg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Output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6A8F76-E1A6-4171-9E1E-0CB239F5109C}"/>
              </a:ext>
            </a:extLst>
          </p:cNvPr>
          <p:cNvSpPr txBox="1"/>
          <p:nvPr/>
        </p:nvSpPr>
        <p:spPr>
          <a:xfrm>
            <a:off x="599456" y="2898521"/>
            <a:ext cx="156862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Data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D29C72-1228-4B3D-8DC5-171D8BA25097}"/>
              </a:ext>
            </a:extLst>
          </p:cNvPr>
          <p:cNvSpPr txBox="1"/>
          <p:nvPr/>
        </p:nvSpPr>
        <p:spPr>
          <a:xfrm>
            <a:off x="9264352" y="2581453"/>
            <a:ext cx="215410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Valuable </a:t>
            </a:r>
          </a:p>
          <a:p>
            <a:pPr algn="ctr"/>
            <a:r>
              <a:rPr lang="en-GB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insights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6E4556-A0A5-4B8B-AF17-D8E56401034D}"/>
              </a:ext>
            </a:extLst>
          </p:cNvPr>
          <p:cNvSpPr txBox="1"/>
          <p:nvPr/>
        </p:nvSpPr>
        <p:spPr>
          <a:xfrm>
            <a:off x="4727848" y="2818028"/>
            <a:ext cx="2187828" cy="492443"/>
          </a:xfrm>
          <a:prstGeom prst="rect">
            <a:avLst/>
          </a:prstGeom>
          <a:solidFill>
            <a:srgbClr val="012045"/>
          </a:solidFill>
          <a:ln w="28575">
            <a:solidFill>
              <a:srgbClr val="009EE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600" dirty="0">
                <a:solidFill>
                  <a:schemeClr val="bg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Algorithm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E54813FC-550E-4730-B7AF-1015E4A9B6FE}"/>
              </a:ext>
            </a:extLst>
          </p:cNvPr>
          <p:cNvSpPr/>
          <p:nvPr/>
        </p:nvSpPr>
        <p:spPr>
          <a:xfrm rot="16200000">
            <a:off x="5278530" y="4908234"/>
            <a:ext cx="1354460" cy="1015663"/>
          </a:xfrm>
          <a:prstGeom prst="rightArrow">
            <a:avLst/>
          </a:prstGeom>
          <a:solidFill>
            <a:srgbClr val="012045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00" dirty="0">
                <a:solidFill>
                  <a:schemeClr val="bg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Input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93335B-5459-42EA-AC79-38183FE71414}"/>
              </a:ext>
            </a:extLst>
          </p:cNvPr>
          <p:cNvSpPr txBox="1"/>
          <p:nvPr/>
        </p:nvSpPr>
        <p:spPr>
          <a:xfrm>
            <a:off x="6168008" y="5445224"/>
            <a:ext cx="200467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Scenarios</a:t>
            </a:r>
          </a:p>
        </p:txBody>
      </p:sp>
    </p:spTree>
    <p:extLst>
      <p:ext uri="{BB962C8B-B14F-4D97-AF65-F5344CB8AC3E}">
        <p14:creationId xmlns:p14="http://schemas.microsoft.com/office/powerpoint/2010/main" val="2371157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FD7C4F7-0877-4B5B-92BB-07D349A4F892}"/>
              </a:ext>
            </a:extLst>
          </p:cNvPr>
          <p:cNvSpPr txBox="1"/>
          <p:nvPr/>
        </p:nvSpPr>
        <p:spPr>
          <a:xfrm>
            <a:off x="9523441" y="107340"/>
            <a:ext cx="2621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What is cost modelling?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FE6798-34D8-4945-9430-1937D650A58A}"/>
              </a:ext>
            </a:extLst>
          </p:cNvPr>
          <p:cNvSpPr txBox="1"/>
          <p:nvPr/>
        </p:nvSpPr>
        <p:spPr>
          <a:xfrm>
            <a:off x="714182" y="480855"/>
            <a:ext cx="11934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There are many different types of cost models. Some fundamental ones: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FCCB43-9812-48ED-B09B-DE50494D5296}"/>
              </a:ext>
            </a:extLst>
          </p:cNvPr>
          <p:cNvSpPr/>
          <p:nvPr/>
        </p:nvSpPr>
        <p:spPr>
          <a:xfrm>
            <a:off x="702600" y="1569901"/>
            <a:ext cx="3083050" cy="508635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: Rounded Corners 2">
            <a:extLst>
              <a:ext uri="{FF2B5EF4-FFF2-40B4-BE49-F238E27FC236}">
                <a16:creationId xmlns:a16="http://schemas.microsoft.com/office/drawing/2014/main" id="{30882233-8363-C648-AB87-C361FEA0600E}"/>
              </a:ext>
            </a:extLst>
          </p:cNvPr>
          <p:cNvSpPr/>
          <p:nvPr/>
        </p:nvSpPr>
        <p:spPr>
          <a:xfrm>
            <a:off x="623392" y="1052736"/>
            <a:ext cx="3205461" cy="369331"/>
          </a:xfrm>
          <a:prstGeom prst="roundRect">
            <a:avLst>
              <a:gd name="adj" fmla="val 7279"/>
            </a:avLst>
          </a:prstGeom>
          <a:solidFill>
            <a:srgbClr val="012045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Cost Breakdown</a:t>
            </a:r>
          </a:p>
        </p:txBody>
      </p:sp>
      <p:sp>
        <p:nvSpPr>
          <p:cNvPr id="21" name="Rectangle: Rounded Corners 3">
            <a:extLst>
              <a:ext uri="{FF2B5EF4-FFF2-40B4-BE49-F238E27FC236}">
                <a16:creationId xmlns:a16="http://schemas.microsoft.com/office/drawing/2014/main" id="{65E3CE75-E150-4A4B-A190-D994D377870B}"/>
              </a:ext>
            </a:extLst>
          </p:cNvPr>
          <p:cNvSpPr/>
          <p:nvPr/>
        </p:nvSpPr>
        <p:spPr>
          <a:xfrm>
            <a:off x="8048522" y="1052736"/>
            <a:ext cx="3738321" cy="369331"/>
          </a:xfrm>
          <a:prstGeom prst="roundRect">
            <a:avLst>
              <a:gd name="adj" fmla="val 7279"/>
            </a:avLst>
          </a:prstGeom>
          <a:solidFill>
            <a:srgbClr val="012045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Total Cost of Ownership</a:t>
            </a:r>
          </a:p>
        </p:txBody>
      </p:sp>
      <p:sp>
        <p:nvSpPr>
          <p:cNvPr id="22" name="Rectangle: Rounded Corners 4">
            <a:extLst>
              <a:ext uri="{FF2B5EF4-FFF2-40B4-BE49-F238E27FC236}">
                <a16:creationId xmlns:a16="http://schemas.microsoft.com/office/drawing/2014/main" id="{31725353-89D2-BE48-9AC6-26D4C4319E29}"/>
              </a:ext>
            </a:extLst>
          </p:cNvPr>
          <p:cNvSpPr/>
          <p:nvPr/>
        </p:nvSpPr>
        <p:spPr>
          <a:xfrm>
            <a:off x="3900862" y="1055262"/>
            <a:ext cx="4032448" cy="369331"/>
          </a:xfrm>
          <a:prstGeom prst="roundRect">
            <a:avLst>
              <a:gd name="adj" fmla="val 7279"/>
            </a:avLst>
          </a:prstGeom>
          <a:solidFill>
            <a:srgbClr val="012045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Should</a:t>
            </a:r>
            <a:r>
              <a:rPr lang="en-GB" dirty="0">
                <a:solidFill>
                  <a:schemeClr val="bg1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Cost</a:t>
            </a:r>
          </a:p>
        </p:txBody>
      </p:sp>
      <p:sp>
        <p:nvSpPr>
          <p:cNvPr id="23" name="Rectangle: Rounded Corners 12">
            <a:extLst>
              <a:ext uri="{FF2B5EF4-FFF2-40B4-BE49-F238E27FC236}">
                <a16:creationId xmlns:a16="http://schemas.microsoft.com/office/drawing/2014/main" id="{87F0B304-C3C4-ED4E-B08F-9E08419B94A9}"/>
              </a:ext>
            </a:extLst>
          </p:cNvPr>
          <p:cNvSpPr/>
          <p:nvPr/>
        </p:nvSpPr>
        <p:spPr>
          <a:xfrm>
            <a:off x="623392" y="1484784"/>
            <a:ext cx="3205461" cy="4744521"/>
          </a:xfrm>
          <a:prstGeom prst="roundRect">
            <a:avLst>
              <a:gd name="adj" fmla="val 935"/>
            </a:avLst>
          </a:prstGeom>
          <a:noFill/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: Rounded Corners 14">
            <a:extLst>
              <a:ext uri="{FF2B5EF4-FFF2-40B4-BE49-F238E27FC236}">
                <a16:creationId xmlns:a16="http://schemas.microsoft.com/office/drawing/2014/main" id="{3DB0ADAB-5047-F840-B061-157E8308F70F}"/>
              </a:ext>
            </a:extLst>
          </p:cNvPr>
          <p:cNvSpPr/>
          <p:nvPr/>
        </p:nvSpPr>
        <p:spPr>
          <a:xfrm>
            <a:off x="3900862" y="1496989"/>
            <a:ext cx="4032448" cy="4744521"/>
          </a:xfrm>
          <a:prstGeom prst="roundRect">
            <a:avLst>
              <a:gd name="adj" fmla="val 935"/>
            </a:avLst>
          </a:prstGeom>
          <a:noFill/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: Rounded Corners 16">
            <a:extLst>
              <a:ext uri="{FF2B5EF4-FFF2-40B4-BE49-F238E27FC236}">
                <a16:creationId xmlns:a16="http://schemas.microsoft.com/office/drawing/2014/main" id="{3D18A87E-1109-1147-8644-C32FCD7E427A}"/>
              </a:ext>
            </a:extLst>
          </p:cNvPr>
          <p:cNvSpPr/>
          <p:nvPr/>
        </p:nvSpPr>
        <p:spPr>
          <a:xfrm>
            <a:off x="8048522" y="1494076"/>
            <a:ext cx="3738321" cy="4744521"/>
          </a:xfrm>
          <a:prstGeom prst="roundRect">
            <a:avLst>
              <a:gd name="adj" fmla="val 935"/>
            </a:avLst>
          </a:prstGeom>
          <a:noFill/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9111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FD7C4F7-0877-4B5B-92BB-07D349A4F892}"/>
              </a:ext>
            </a:extLst>
          </p:cNvPr>
          <p:cNvSpPr txBox="1"/>
          <p:nvPr/>
        </p:nvSpPr>
        <p:spPr>
          <a:xfrm>
            <a:off x="9523441" y="107340"/>
            <a:ext cx="2621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What is cost modelling?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A6AF07-97BB-6546-AAB5-E3487A58E822}"/>
              </a:ext>
            </a:extLst>
          </p:cNvPr>
          <p:cNvSpPr txBox="1"/>
          <p:nvPr/>
        </p:nvSpPr>
        <p:spPr>
          <a:xfrm>
            <a:off x="714182" y="480855"/>
            <a:ext cx="11934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There are many different types of cost models. Some fundamental ones: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9C1D448-E02A-4744-8E98-4BA13B2DCA41}"/>
              </a:ext>
            </a:extLst>
          </p:cNvPr>
          <p:cNvGrpSpPr/>
          <p:nvPr/>
        </p:nvGrpSpPr>
        <p:grpSpPr>
          <a:xfrm>
            <a:off x="623392" y="1484784"/>
            <a:ext cx="11163451" cy="4756726"/>
            <a:chOff x="623392" y="1484784"/>
            <a:chExt cx="11163451" cy="4756726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9B1C429A-BE6F-FB4C-A480-FC971D4444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" r="72561"/>
            <a:stretch/>
          </p:blipFill>
          <p:spPr>
            <a:xfrm>
              <a:off x="858122" y="1546875"/>
              <a:ext cx="2736000" cy="4618429"/>
            </a:xfrm>
            <a:prstGeom prst="rect">
              <a:avLst/>
            </a:prstGeom>
          </p:spPr>
        </p:pic>
        <p:sp>
          <p:nvSpPr>
            <p:cNvPr id="21" name="Rectangle: Rounded Corners 12">
              <a:extLst>
                <a:ext uri="{FF2B5EF4-FFF2-40B4-BE49-F238E27FC236}">
                  <a16:creationId xmlns:a16="http://schemas.microsoft.com/office/drawing/2014/main" id="{351562EA-756B-D94E-AC1A-A4E4920E4ED0}"/>
                </a:ext>
              </a:extLst>
            </p:cNvPr>
            <p:cNvSpPr/>
            <p:nvPr/>
          </p:nvSpPr>
          <p:spPr>
            <a:xfrm>
              <a:off x="623392" y="1484784"/>
              <a:ext cx="3205461" cy="4744521"/>
            </a:xfrm>
            <a:prstGeom prst="roundRect">
              <a:avLst>
                <a:gd name="adj" fmla="val 935"/>
              </a:avLst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: Rounded Corners 14">
              <a:extLst>
                <a:ext uri="{FF2B5EF4-FFF2-40B4-BE49-F238E27FC236}">
                  <a16:creationId xmlns:a16="http://schemas.microsoft.com/office/drawing/2014/main" id="{B99AC5DF-C4FA-FD4F-B248-1EEF9200EC3D}"/>
                </a:ext>
              </a:extLst>
            </p:cNvPr>
            <p:cNvSpPr/>
            <p:nvPr/>
          </p:nvSpPr>
          <p:spPr>
            <a:xfrm>
              <a:off x="3900862" y="1496989"/>
              <a:ext cx="4032448" cy="4744521"/>
            </a:xfrm>
            <a:prstGeom prst="roundRect">
              <a:avLst>
                <a:gd name="adj" fmla="val 935"/>
              </a:avLst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: Rounded Corners 16">
              <a:extLst>
                <a:ext uri="{FF2B5EF4-FFF2-40B4-BE49-F238E27FC236}">
                  <a16:creationId xmlns:a16="http://schemas.microsoft.com/office/drawing/2014/main" id="{642D42E8-26CE-6D49-B563-AAC732B51872}"/>
                </a:ext>
              </a:extLst>
            </p:cNvPr>
            <p:cNvSpPr/>
            <p:nvPr/>
          </p:nvSpPr>
          <p:spPr>
            <a:xfrm>
              <a:off x="8048522" y="1494076"/>
              <a:ext cx="3738321" cy="4744521"/>
            </a:xfrm>
            <a:prstGeom prst="roundRect">
              <a:avLst>
                <a:gd name="adj" fmla="val 935"/>
              </a:avLst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" name="Rectangle: Rounded Corners 2">
            <a:extLst>
              <a:ext uri="{FF2B5EF4-FFF2-40B4-BE49-F238E27FC236}">
                <a16:creationId xmlns:a16="http://schemas.microsoft.com/office/drawing/2014/main" id="{7F725178-D3F5-9945-A244-846773A7F57A}"/>
              </a:ext>
            </a:extLst>
          </p:cNvPr>
          <p:cNvSpPr/>
          <p:nvPr/>
        </p:nvSpPr>
        <p:spPr>
          <a:xfrm>
            <a:off x="623392" y="1052736"/>
            <a:ext cx="3205461" cy="369331"/>
          </a:xfrm>
          <a:prstGeom prst="roundRect">
            <a:avLst>
              <a:gd name="adj" fmla="val 7279"/>
            </a:avLst>
          </a:prstGeom>
          <a:solidFill>
            <a:srgbClr val="012045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Cost Breakdown</a:t>
            </a:r>
          </a:p>
        </p:txBody>
      </p:sp>
      <p:sp>
        <p:nvSpPr>
          <p:cNvPr id="27" name="Rectangle: Rounded Corners 3">
            <a:extLst>
              <a:ext uri="{FF2B5EF4-FFF2-40B4-BE49-F238E27FC236}">
                <a16:creationId xmlns:a16="http://schemas.microsoft.com/office/drawing/2014/main" id="{AD25D4D7-FC89-6F4D-9C1F-F9263EBC6B55}"/>
              </a:ext>
            </a:extLst>
          </p:cNvPr>
          <p:cNvSpPr/>
          <p:nvPr/>
        </p:nvSpPr>
        <p:spPr>
          <a:xfrm>
            <a:off x="8048522" y="1052736"/>
            <a:ext cx="3738321" cy="369331"/>
          </a:xfrm>
          <a:prstGeom prst="roundRect">
            <a:avLst>
              <a:gd name="adj" fmla="val 7279"/>
            </a:avLst>
          </a:prstGeom>
          <a:solidFill>
            <a:srgbClr val="012045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Total Cost of Ownership</a:t>
            </a:r>
          </a:p>
        </p:txBody>
      </p:sp>
      <p:sp>
        <p:nvSpPr>
          <p:cNvPr id="28" name="Rectangle: Rounded Corners 4">
            <a:extLst>
              <a:ext uri="{FF2B5EF4-FFF2-40B4-BE49-F238E27FC236}">
                <a16:creationId xmlns:a16="http://schemas.microsoft.com/office/drawing/2014/main" id="{E98DAB04-757F-BA44-BDDF-1DC8771CFB2C}"/>
              </a:ext>
            </a:extLst>
          </p:cNvPr>
          <p:cNvSpPr/>
          <p:nvPr/>
        </p:nvSpPr>
        <p:spPr>
          <a:xfrm>
            <a:off x="3900862" y="1055262"/>
            <a:ext cx="4032448" cy="369331"/>
          </a:xfrm>
          <a:prstGeom prst="roundRect">
            <a:avLst>
              <a:gd name="adj" fmla="val 7279"/>
            </a:avLst>
          </a:prstGeom>
          <a:solidFill>
            <a:srgbClr val="012045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Should</a:t>
            </a:r>
            <a:r>
              <a:rPr lang="en-GB" dirty="0">
                <a:solidFill>
                  <a:schemeClr val="bg1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Cost</a:t>
            </a:r>
          </a:p>
        </p:txBody>
      </p:sp>
    </p:spTree>
    <p:extLst>
      <p:ext uri="{BB962C8B-B14F-4D97-AF65-F5344CB8AC3E}">
        <p14:creationId xmlns:p14="http://schemas.microsoft.com/office/powerpoint/2010/main" val="712909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FD7C4F7-0877-4B5B-92BB-07D349A4F892}"/>
              </a:ext>
            </a:extLst>
          </p:cNvPr>
          <p:cNvSpPr txBox="1"/>
          <p:nvPr/>
        </p:nvSpPr>
        <p:spPr>
          <a:xfrm>
            <a:off x="9523441" y="107340"/>
            <a:ext cx="2621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>
                <a:latin typeface="Open Sans Light" panose="020B0306030504020204" pitchFamily="34" charset="0"/>
                <a:cs typeface="Open Sans Light" panose="020B0306030504020204" pitchFamily="34" charset="0"/>
              </a:rPr>
              <a:t>What is cost modelling?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46267EE-AEF5-DB47-8C51-9EB35516F1A4}"/>
              </a:ext>
            </a:extLst>
          </p:cNvPr>
          <p:cNvSpPr txBox="1"/>
          <p:nvPr/>
        </p:nvSpPr>
        <p:spPr>
          <a:xfrm>
            <a:off x="714182" y="480855"/>
            <a:ext cx="11934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9EE2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There are many different types of cost models. Some fundamental ones: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464E21A-32CA-0240-9BFF-3C9ED9963550}"/>
              </a:ext>
            </a:extLst>
          </p:cNvPr>
          <p:cNvGrpSpPr/>
          <p:nvPr/>
        </p:nvGrpSpPr>
        <p:grpSpPr>
          <a:xfrm>
            <a:off x="623392" y="1484784"/>
            <a:ext cx="11163451" cy="4756726"/>
            <a:chOff x="623392" y="1484784"/>
            <a:chExt cx="11163451" cy="4756726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C4AF4B9-D507-D244-AFC5-B6030EB0F1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" r="72561"/>
            <a:stretch/>
          </p:blipFill>
          <p:spPr>
            <a:xfrm>
              <a:off x="858122" y="1546875"/>
              <a:ext cx="2736000" cy="4618429"/>
            </a:xfrm>
            <a:prstGeom prst="rect">
              <a:avLst/>
            </a:prstGeom>
          </p:spPr>
        </p:pic>
        <p:sp>
          <p:nvSpPr>
            <p:cNvPr id="21" name="Rectangle: Rounded Corners 12">
              <a:extLst>
                <a:ext uri="{FF2B5EF4-FFF2-40B4-BE49-F238E27FC236}">
                  <a16:creationId xmlns:a16="http://schemas.microsoft.com/office/drawing/2014/main" id="{43057AF5-FBCB-A34B-B30A-A0FFD6793533}"/>
                </a:ext>
              </a:extLst>
            </p:cNvPr>
            <p:cNvSpPr/>
            <p:nvPr/>
          </p:nvSpPr>
          <p:spPr>
            <a:xfrm>
              <a:off x="623392" y="1484784"/>
              <a:ext cx="3205461" cy="4744521"/>
            </a:xfrm>
            <a:prstGeom prst="roundRect">
              <a:avLst>
                <a:gd name="adj" fmla="val 935"/>
              </a:avLst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: Rounded Corners 14">
              <a:extLst>
                <a:ext uri="{FF2B5EF4-FFF2-40B4-BE49-F238E27FC236}">
                  <a16:creationId xmlns:a16="http://schemas.microsoft.com/office/drawing/2014/main" id="{FEA590AC-BA77-9049-8408-7F555A3789EF}"/>
                </a:ext>
              </a:extLst>
            </p:cNvPr>
            <p:cNvSpPr/>
            <p:nvPr/>
          </p:nvSpPr>
          <p:spPr>
            <a:xfrm>
              <a:off x="3900862" y="1496989"/>
              <a:ext cx="4032448" cy="4744521"/>
            </a:xfrm>
            <a:prstGeom prst="roundRect">
              <a:avLst>
                <a:gd name="adj" fmla="val 935"/>
              </a:avLst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: Rounded Corners 16">
              <a:extLst>
                <a:ext uri="{FF2B5EF4-FFF2-40B4-BE49-F238E27FC236}">
                  <a16:creationId xmlns:a16="http://schemas.microsoft.com/office/drawing/2014/main" id="{F54D23B8-CADE-5145-A76D-BC68B2AEB0F5}"/>
                </a:ext>
              </a:extLst>
            </p:cNvPr>
            <p:cNvSpPr/>
            <p:nvPr/>
          </p:nvSpPr>
          <p:spPr>
            <a:xfrm>
              <a:off x="8048522" y="1494076"/>
              <a:ext cx="3738321" cy="4744521"/>
            </a:xfrm>
            <a:prstGeom prst="roundRect">
              <a:avLst>
                <a:gd name="adj" fmla="val 935"/>
              </a:avLst>
            </a:prstGeom>
            <a:noFill/>
            <a:ln w="6350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91A88D20-F477-6642-AF65-23B7BCCBCB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9063" r="34837"/>
            <a:stretch/>
          </p:blipFill>
          <p:spPr>
            <a:xfrm>
              <a:off x="4151784" y="1546875"/>
              <a:ext cx="3600000" cy="4618429"/>
            </a:xfrm>
            <a:prstGeom prst="rect">
              <a:avLst/>
            </a:prstGeom>
          </p:spPr>
        </p:pic>
      </p:grpSp>
      <p:sp>
        <p:nvSpPr>
          <p:cNvPr id="29" name="Rectangle: Rounded Corners 2">
            <a:extLst>
              <a:ext uri="{FF2B5EF4-FFF2-40B4-BE49-F238E27FC236}">
                <a16:creationId xmlns:a16="http://schemas.microsoft.com/office/drawing/2014/main" id="{9FF149CC-2816-B947-BF87-9AABBD7303A0}"/>
              </a:ext>
            </a:extLst>
          </p:cNvPr>
          <p:cNvSpPr/>
          <p:nvPr/>
        </p:nvSpPr>
        <p:spPr>
          <a:xfrm>
            <a:off x="623392" y="1052736"/>
            <a:ext cx="3205461" cy="369331"/>
          </a:xfrm>
          <a:prstGeom prst="roundRect">
            <a:avLst>
              <a:gd name="adj" fmla="val 7279"/>
            </a:avLst>
          </a:prstGeom>
          <a:solidFill>
            <a:srgbClr val="012045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Cost Breakdown</a:t>
            </a:r>
          </a:p>
        </p:txBody>
      </p:sp>
      <p:sp>
        <p:nvSpPr>
          <p:cNvPr id="30" name="Rectangle: Rounded Corners 3">
            <a:extLst>
              <a:ext uri="{FF2B5EF4-FFF2-40B4-BE49-F238E27FC236}">
                <a16:creationId xmlns:a16="http://schemas.microsoft.com/office/drawing/2014/main" id="{840EDBBA-3ED9-D346-B6B7-27405566DFDB}"/>
              </a:ext>
            </a:extLst>
          </p:cNvPr>
          <p:cNvSpPr/>
          <p:nvPr/>
        </p:nvSpPr>
        <p:spPr>
          <a:xfrm>
            <a:off x="8048522" y="1052736"/>
            <a:ext cx="3738321" cy="369331"/>
          </a:xfrm>
          <a:prstGeom prst="roundRect">
            <a:avLst>
              <a:gd name="adj" fmla="val 7279"/>
            </a:avLst>
          </a:prstGeom>
          <a:solidFill>
            <a:srgbClr val="012045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Total Cost of Ownership</a:t>
            </a:r>
          </a:p>
        </p:txBody>
      </p:sp>
      <p:sp>
        <p:nvSpPr>
          <p:cNvPr id="31" name="Rectangle: Rounded Corners 4">
            <a:extLst>
              <a:ext uri="{FF2B5EF4-FFF2-40B4-BE49-F238E27FC236}">
                <a16:creationId xmlns:a16="http://schemas.microsoft.com/office/drawing/2014/main" id="{A2BDC1A1-0E7B-864D-9AE4-C156BB625B93}"/>
              </a:ext>
            </a:extLst>
          </p:cNvPr>
          <p:cNvSpPr/>
          <p:nvPr/>
        </p:nvSpPr>
        <p:spPr>
          <a:xfrm>
            <a:off x="3900862" y="1055262"/>
            <a:ext cx="4032448" cy="369331"/>
          </a:xfrm>
          <a:prstGeom prst="roundRect">
            <a:avLst>
              <a:gd name="adj" fmla="val 7279"/>
            </a:avLst>
          </a:prstGeom>
          <a:solidFill>
            <a:srgbClr val="012045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Should</a:t>
            </a:r>
            <a:r>
              <a:rPr lang="en-GB" dirty="0">
                <a:solidFill>
                  <a:schemeClr val="bg1"/>
                </a:solidFill>
                <a:latin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Bariol" panose="02000506040000020003" pitchFamily="2" charset="0"/>
                <a:cs typeface="Open Sans Light" panose="020B0306030504020204" pitchFamily="34" charset="0"/>
              </a:rPr>
              <a:t>Cost</a:t>
            </a:r>
          </a:p>
        </p:txBody>
      </p:sp>
    </p:spTree>
    <p:extLst>
      <p:ext uri="{BB962C8B-B14F-4D97-AF65-F5344CB8AC3E}">
        <p14:creationId xmlns:p14="http://schemas.microsoft.com/office/powerpoint/2010/main" val="3428925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6350">
          <a:solidFill>
            <a:schemeClr val="bg1">
              <a:lumMod val="50000"/>
            </a:schemeClr>
          </a:solidFill>
        </a:ln>
        <a:effectLst>
          <a:glow rad="127000">
            <a:schemeClr val="bg1">
              <a:lumMod val="50000"/>
              <a:alpha val="20000"/>
            </a:schemeClr>
          </a:glo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1">
              <a:lumMod val="50000"/>
            </a:schemeClr>
          </a:solidFill>
          <a:tailEnd type="triangl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56045</TotalTime>
  <Words>2805</Words>
  <Application>Microsoft Office PowerPoint</Application>
  <PresentationFormat>Widescreen</PresentationFormat>
  <Paragraphs>598</Paragraphs>
  <Slides>51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9" baseType="lpstr">
      <vt:lpstr>Arial</vt:lpstr>
      <vt:lpstr>Bariol</vt:lpstr>
      <vt:lpstr>Bariol Light</vt:lpstr>
      <vt:lpstr>Calibri</vt:lpstr>
      <vt:lpstr>Open Sans</vt:lpstr>
      <vt:lpstr>Open Sans Light</vt:lpstr>
      <vt:lpstr>Open Sans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Wilson</dc:creator>
  <cp:lastModifiedBy>Simon Frost</cp:lastModifiedBy>
  <cp:revision>1724</cp:revision>
  <cp:lastPrinted>2020-09-11T13:00:17Z</cp:lastPrinted>
  <dcterms:created xsi:type="dcterms:W3CDTF">2013-04-11T08:43:22Z</dcterms:created>
  <dcterms:modified xsi:type="dcterms:W3CDTF">2020-10-22T10:22:54Z</dcterms:modified>
</cp:coreProperties>
</file>